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 id="2147483691" r:id="rId6"/>
  </p:sldMasterIdLst>
  <p:notesMasterIdLst>
    <p:notesMasterId r:id="rId30"/>
  </p:notesMasterIdLst>
  <p:sldIdLst>
    <p:sldId id="256" r:id="rId7"/>
    <p:sldId id="257" r:id="rId8"/>
    <p:sldId id="260" r:id="rId9"/>
    <p:sldId id="268" r:id="rId10"/>
    <p:sldId id="264" r:id="rId11"/>
    <p:sldId id="258" r:id="rId12"/>
    <p:sldId id="267" r:id="rId13"/>
    <p:sldId id="259" r:id="rId14"/>
    <p:sldId id="275" r:id="rId15"/>
    <p:sldId id="294" r:id="rId16"/>
    <p:sldId id="276" r:id="rId17"/>
    <p:sldId id="293" r:id="rId18"/>
    <p:sldId id="277" r:id="rId19"/>
    <p:sldId id="266" r:id="rId20"/>
    <p:sldId id="265" r:id="rId21"/>
    <p:sldId id="278" r:id="rId22"/>
    <p:sldId id="269" r:id="rId23"/>
    <p:sldId id="295" r:id="rId24"/>
    <p:sldId id="271" r:id="rId25"/>
    <p:sldId id="272" r:id="rId26"/>
    <p:sldId id="273" r:id="rId27"/>
    <p:sldId id="263" r:id="rId28"/>
    <p:sldId id="29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99DB"/>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CF8288-5F55-5142-A17B-606B149957D8}" v="4" dt="2024-08-14T22:36:12.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1" autoAdjust="0"/>
    <p:restoredTop sz="73190" autoAdjust="0"/>
  </p:normalViewPr>
  <p:slideViewPr>
    <p:cSldViewPr snapToGrid="0">
      <p:cViewPr>
        <p:scale>
          <a:sx n="66" d="100"/>
          <a:sy n="66" d="100"/>
        </p:scale>
        <p:origin x="1008" y="-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9" d="100"/>
          <a:sy n="79" d="100"/>
        </p:scale>
        <p:origin x="384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54280-C0A1-4C8C-ABDD-B97BBC6F799B}"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AF4C4-BAB7-4151-82DD-5D3A4EB522E5}" type="slidenum">
              <a:rPr lang="en-US" smtClean="0"/>
              <a:t>‹#›</a:t>
            </a:fld>
            <a:endParaRPr lang="en-US"/>
          </a:p>
        </p:txBody>
      </p:sp>
    </p:spTree>
    <p:extLst>
      <p:ext uri="{BB962C8B-B14F-4D97-AF65-F5344CB8AC3E}">
        <p14:creationId xmlns:p14="http://schemas.microsoft.com/office/powerpoint/2010/main" val="3355329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entra/id-governance/identity-governance-overview"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learn.microsoft.com/en-us/entra/id-governance/entitlement-management-overview"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resources:</a:t>
            </a:r>
            <a:br>
              <a:rPr lang="en-US" dirty="0"/>
            </a:br>
            <a:r>
              <a:rPr lang="en-US" dirty="0"/>
              <a:t>https://identity-man.eu/2023/02/15/using-the-hidden-gems-in-azure-ad-access-packages-all-you-need-to-know-part-1/</a:t>
            </a:r>
          </a:p>
          <a:p>
            <a:br>
              <a:rPr lang="en-US" dirty="0"/>
            </a:br>
            <a:r>
              <a:rPr lang="en-US" dirty="0"/>
              <a:t>https://learn.microsoft.com/en-us/entra/id-governance/entitlement-management-logic-apps-integration</a:t>
            </a:r>
            <a:br>
              <a:rPr lang="en-US" dirty="0"/>
            </a:br>
            <a:r>
              <a:rPr lang="en-US" dirty="0"/>
              <a:t>https://medium.com/@alex.jaya/id-governance-workflow-with-custom-extensions-logic-apps-using-logic-apps-custom-api-connector-c3e7e5d04281</a:t>
            </a:r>
          </a:p>
        </p:txBody>
      </p:sp>
      <p:sp>
        <p:nvSpPr>
          <p:cNvPr id="4" name="Slide Number Placeholder 3"/>
          <p:cNvSpPr>
            <a:spLocks noGrp="1"/>
          </p:cNvSpPr>
          <p:nvPr>
            <p:ph type="sldNum" sz="quarter" idx="5"/>
          </p:nvPr>
        </p:nvSpPr>
        <p:spPr/>
        <p:txBody>
          <a:bodyPr/>
          <a:lstStyle/>
          <a:p>
            <a:fld id="{F1DAF4C4-BAB7-4151-82DD-5D3A4EB522E5}" type="slidenum">
              <a:rPr lang="en-US" smtClean="0"/>
              <a:t>1</a:t>
            </a:fld>
            <a:endParaRPr lang="en-US"/>
          </a:p>
        </p:txBody>
      </p:sp>
    </p:spTree>
    <p:extLst>
      <p:ext uri="{BB962C8B-B14F-4D97-AF65-F5344CB8AC3E}">
        <p14:creationId xmlns:p14="http://schemas.microsoft.com/office/powerpoint/2010/main" val="2029951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shown here is the catalog creator role</a:t>
            </a:r>
          </a:p>
        </p:txBody>
      </p:sp>
      <p:sp>
        <p:nvSpPr>
          <p:cNvPr id="4" name="Slide Number Placeholder 3"/>
          <p:cNvSpPr>
            <a:spLocks noGrp="1"/>
          </p:cNvSpPr>
          <p:nvPr>
            <p:ph type="sldNum" sz="quarter" idx="5"/>
          </p:nvPr>
        </p:nvSpPr>
        <p:spPr/>
        <p:txBody>
          <a:bodyPr/>
          <a:lstStyle/>
          <a:p>
            <a:fld id="{F1DAF4C4-BAB7-4151-82DD-5D3A4EB522E5}" type="slidenum">
              <a:rPr lang="en-US" smtClean="0"/>
              <a:t>10</a:t>
            </a:fld>
            <a:endParaRPr lang="en-US"/>
          </a:p>
        </p:txBody>
      </p:sp>
    </p:spTree>
    <p:extLst>
      <p:ext uri="{BB962C8B-B14F-4D97-AF65-F5344CB8AC3E}">
        <p14:creationId xmlns:p14="http://schemas.microsoft.com/office/powerpoint/2010/main" val="137392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LAPS Logic App</a:t>
            </a:r>
          </a:p>
        </p:txBody>
      </p:sp>
      <p:sp>
        <p:nvSpPr>
          <p:cNvPr id="4" name="Slide Number Placeholder 3"/>
          <p:cNvSpPr>
            <a:spLocks noGrp="1"/>
          </p:cNvSpPr>
          <p:nvPr>
            <p:ph type="sldNum" sz="quarter" idx="5"/>
          </p:nvPr>
        </p:nvSpPr>
        <p:spPr/>
        <p:txBody>
          <a:bodyPr/>
          <a:lstStyle/>
          <a:p>
            <a:fld id="{F1DAF4C4-BAB7-4151-82DD-5D3A4EB522E5}" type="slidenum">
              <a:rPr lang="en-US" smtClean="0"/>
              <a:t>11</a:t>
            </a:fld>
            <a:endParaRPr lang="en-US"/>
          </a:p>
        </p:txBody>
      </p:sp>
    </p:spTree>
    <p:extLst>
      <p:ext uri="{BB962C8B-B14F-4D97-AF65-F5344CB8AC3E}">
        <p14:creationId xmlns:p14="http://schemas.microsoft.com/office/powerpoint/2010/main" val="3684894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tutorial has excellent documentation for adding resources to catalogs, for creating access packages with resources added, etc., but they don’t have good examples of how to get the information needed to reference resources.</a:t>
            </a:r>
          </a:p>
          <a:p>
            <a:endParaRPr lang="en-US" dirty="0"/>
          </a:p>
          <a:p>
            <a:r>
              <a:rPr lang="en-US" dirty="0"/>
              <a:t>Groups, apps, and roles are simple – the object ID</a:t>
            </a:r>
          </a:p>
          <a:p>
            <a:r>
              <a:rPr lang="en-US" dirty="0"/>
              <a:t>SP Sites are actually the web URL, discovery can be lame</a:t>
            </a:r>
          </a:p>
          <a:p>
            <a:endParaRPr lang="en-US" dirty="0"/>
          </a:p>
          <a:p>
            <a:r>
              <a:rPr lang="en-US" b="0" dirty="0">
                <a:solidFill>
                  <a:srgbClr val="6A9955"/>
                </a:solidFill>
                <a:effectLst/>
                <a:latin typeface="Consolas" panose="020B0609020204030204" pitchFamily="49" charset="0"/>
              </a:rPr>
              <a:t># Get IDs for groups</a:t>
            </a:r>
            <a:endParaRPr lang="en-US" b="0" dirty="0">
              <a:solidFill>
                <a:srgbClr val="CCCCCC"/>
              </a:solidFill>
              <a:effectLst/>
              <a:latin typeface="Consolas" panose="020B0609020204030204" pitchFamily="49" charset="0"/>
            </a:endParaRPr>
          </a:p>
          <a:p>
            <a:r>
              <a:rPr lang="en-US" b="0" dirty="0">
                <a:solidFill>
                  <a:srgbClr val="DCDCAA"/>
                </a:solidFill>
                <a:effectLst/>
                <a:latin typeface="Consolas" panose="020B0609020204030204" pitchFamily="49" charset="0"/>
              </a:rPr>
              <a:t>Get-</a:t>
            </a:r>
            <a:r>
              <a:rPr lang="en-US" b="0" dirty="0" err="1">
                <a:solidFill>
                  <a:srgbClr val="DCDCAA"/>
                </a:solidFill>
                <a:effectLst/>
                <a:latin typeface="Consolas" panose="020B0609020204030204" pitchFamily="49" charset="0"/>
              </a:rPr>
              <a:t>MgBetaGroup</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All</a:t>
            </a:r>
          </a:p>
          <a:p>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Get-</a:t>
            </a:r>
            <a:r>
              <a:rPr lang="en-US" b="0" dirty="0" err="1">
                <a:solidFill>
                  <a:srgbClr val="DCDCAA"/>
                </a:solidFill>
                <a:effectLst/>
                <a:latin typeface="Consolas" panose="020B0609020204030204" pitchFamily="49" charset="0"/>
              </a:rPr>
              <a:t>MgBetaGroup</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Filter </a:t>
            </a:r>
            <a:r>
              <a:rPr lang="en-US" b="0" dirty="0">
                <a:solidFill>
                  <a:srgbClr val="CE9178"/>
                </a:solidFill>
                <a:effectLst/>
                <a:latin typeface="Consolas" panose="020B0609020204030204" pitchFamily="49" charset="0"/>
              </a:rPr>
              <a:t>"DisplayName eq 'Group'"</a:t>
            </a:r>
            <a:r>
              <a:rPr lang="en-US" b="0" dirty="0">
                <a:solidFill>
                  <a:srgbClr val="CCCCCC"/>
                </a:solidFill>
                <a:effectLst/>
                <a:latin typeface="Consolas" panose="020B0609020204030204" pitchFamily="49" charset="0"/>
              </a:rPr>
              <a:t>).Id</a:t>
            </a:r>
          </a:p>
          <a:p>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Get IDs for apps</a:t>
            </a:r>
            <a:endParaRPr lang="en-US" b="0" dirty="0">
              <a:solidFill>
                <a:srgbClr val="CCCCCC"/>
              </a:solidFill>
              <a:effectLst/>
              <a:latin typeface="Consolas" panose="020B0609020204030204" pitchFamily="49" charset="0"/>
            </a:endParaRPr>
          </a:p>
          <a:p>
            <a:r>
              <a:rPr lang="en-US" b="0" dirty="0">
                <a:solidFill>
                  <a:srgbClr val="DCDCAA"/>
                </a:solidFill>
                <a:effectLst/>
                <a:latin typeface="Consolas" panose="020B0609020204030204" pitchFamily="49" charset="0"/>
              </a:rPr>
              <a:t>Get-</a:t>
            </a:r>
            <a:r>
              <a:rPr lang="en-US" b="0" dirty="0" err="1">
                <a:solidFill>
                  <a:srgbClr val="DCDCAA"/>
                </a:solidFill>
                <a:effectLst/>
                <a:latin typeface="Consolas" panose="020B0609020204030204" pitchFamily="49" charset="0"/>
              </a:rPr>
              <a:t>MgBetaApplication</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All</a:t>
            </a:r>
          </a:p>
          <a:p>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Get-</a:t>
            </a:r>
            <a:r>
              <a:rPr lang="en-US" b="0" dirty="0" err="1">
                <a:solidFill>
                  <a:srgbClr val="DCDCAA"/>
                </a:solidFill>
                <a:effectLst/>
                <a:latin typeface="Consolas" panose="020B0609020204030204" pitchFamily="49" charset="0"/>
              </a:rPr>
              <a:t>MgBetaApplication</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Filter </a:t>
            </a:r>
            <a:r>
              <a:rPr lang="en-US" b="0" dirty="0">
                <a:solidFill>
                  <a:srgbClr val="CE9178"/>
                </a:solidFill>
                <a:effectLst/>
                <a:latin typeface="Consolas" panose="020B0609020204030204" pitchFamily="49" charset="0"/>
              </a:rPr>
              <a:t>"DisplayName eq 'App'"</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AppId</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Get IDs for SP sites</a:t>
            </a:r>
            <a:endParaRPr lang="en-US" b="0" dirty="0">
              <a:solidFill>
                <a:srgbClr val="CCCCCC"/>
              </a:solidFill>
              <a:effectLst/>
              <a:latin typeface="Consolas" panose="020B0609020204030204" pitchFamily="49" charset="0"/>
            </a:endParaRPr>
          </a:p>
          <a:p>
            <a:r>
              <a:rPr lang="en-US" b="0" dirty="0">
                <a:solidFill>
                  <a:srgbClr val="DCDCAA"/>
                </a:solidFill>
                <a:effectLst/>
                <a:latin typeface="Consolas" panose="020B0609020204030204" pitchFamily="49" charset="0"/>
              </a:rPr>
              <a:t>Get-</a:t>
            </a:r>
            <a:r>
              <a:rPr lang="en-US" b="0" dirty="0" err="1">
                <a:solidFill>
                  <a:srgbClr val="DCDCAA"/>
                </a:solidFill>
                <a:effectLst/>
                <a:latin typeface="Consolas" panose="020B0609020204030204" pitchFamily="49" charset="0"/>
              </a:rPr>
              <a:t>MgBetaSite</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Search </a:t>
            </a:r>
            <a:r>
              <a:rPr lang="en-US" b="0" dirty="0">
                <a:solidFill>
                  <a:srgbClr val="CE9178"/>
                </a:solidFill>
                <a:effectLst/>
                <a:latin typeface="Consolas" panose="020B0609020204030204" pitchFamily="49" charset="0"/>
              </a:rPr>
              <a:t>'site'</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Get-</a:t>
            </a:r>
            <a:r>
              <a:rPr lang="en-US" b="0" dirty="0" err="1">
                <a:solidFill>
                  <a:srgbClr val="DCDCAA"/>
                </a:solidFill>
                <a:effectLst/>
                <a:latin typeface="Consolas" panose="020B0609020204030204" pitchFamily="49" charset="0"/>
              </a:rPr>
              <a:t>MgBetaSite</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Search </a:t>
            </a:r>
            <a:r>
              <a:rPr lang="en-US" b="0" dirty="0">
                <a:solidFill>
                  <a:srgbClr val="CE9178"/>
                </a:solidFill>
                <a:effectLst/>
                <a:latin typeface="Consolas" panose="020B0609020204030204" pitchFamily="49" charset="0"/>
              </a:rPr>
              <a:t>'Site'</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WebUrl</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 Get IDs for Entra roles</a:t>
            </a:r>
            <a:endParaRPr lang="en-US" b="0" dirty="0">
              <a:solidFill>
                <a:srgbClr val="CCCCCC"/>
              </a:solidFill>
              <a:effectLst/>
              <a:latin typeface="Consolas" panose="020B0609020204030204" pitchFamily="49" charset="0"/>
            </a:endParaRPr>
          </a:p>
          <a:p>
            <a:r>
              <a:rPr lang="en-US" b="0" dirty="0">
                <a:solidFill>
                  <a:srgbClr val="DCDCAA"/>
                </a:solidFill>
                <a:effectLst/>
                <a:latin typeface="Consolas" panose="020B0609020204030204" pitchFamily="49" charset="0"/>
              </a:rPr>
              <a:t>Get-</a:t>
            </a:r>
            <a:r>
              <a:rPr lang="en-US" b="0" dirty="0" err="1">
                <a:solidFill>
                  <a:srgbClr val="DCDCAA"/>
                </a:solidFill>
                <a:effectLst/>
                <a:latin typeface="Consolas" panose="020B0609020204030204" pitchFamily="49" charset="0"/>
              </a:rPr>
              <a:t>MgBetaRoleManagementDirectoryRoleDefinition</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a:t>
            </a:r>
            <a:r>
              <a:rPr lang="en-US" b="0" dirty="0">
                <a:solidFill>
                  <a:srgbClr val="DCDCAA"/>
                </a:solidFill>
                <a:effectLst/>
                <a:latin typeface="Consolas" panose="020B0609020204030204" pitchFamily="49" charset="0"/>
              </a:rPr>
              <a:t>Get-</a:t>
            </a:r>
            <a:r>
              <a:rPr lang="en-US" b="0" dirty="0" err="1">
                <a:solidFill>
                  <a:srgbClr val="DCDCAA"/>
                </a:solidFill>
                <a:effectLst/>
                <a:latin typeface="Consolas" panose="020B0609020204030204" pitchFamily="49" charset="0"/>
              </a:rPr>
              <a:t>MgBetaRoleManagementDirectoryRoleDefinition</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Filter </a:t>
            </a:r>
            <a:r>
              <a:rPr lang="en-US" b="0" dirty="0">
                <a:solidFill>
                  <a:srgbClr val="CE9178"/>
                </a:solidFill>
                <a:effectLst/>
                <a:latin typeface="Consolas" panose="020B0609020204030204" pitchFamily="49" charset="0"/>
              </a:rPr>
              <a:t>"DisplayName eq 'Role'"</a:t>
            </a:r>
            <a:r>
              <a:rPr lang="en-US" b="0" dirty="0">
                <a:solidFill>
                  <a:srgbClr val="CCCCCC"/>
                </a:solidFill>
                <a:effectLst/>
                <a:latin typeface="Consolas" panose="020B0609020204030204" pitchFamily="49" charset="0"/>
              </a:rPr>
              <a:t>).Id</a:t>
            </a:r>
          </a:p>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12</a:t>
            </a:fld>
            <a:endParaRPr lang="en-US"/>
          </a:p>
        </p:txBody>
      </p:sp>
    </p:spTree>
    <p:extLst>
      <p:ext uri="{BB962C8B-B14F-4D97-AF65-F5344CB8AC3E}">
        <p14:creationId xmlns:p14="http://schemas.microsoft.com/office/powerpoint/2010/main" val="802389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show examples using both Graph PowerShell and native Graph API calls</a:t>
            </a:r>
          </a:p>
          <a:p>
            <a:endParaRPr lang="en-US" dirty="0"/>
          </a:p>
          <a:p>
            <a:r>
              <a:rPr lang="en-US" dirty="0"/>
              <a:t>Hoping to also have a quick view of a Logic App or two</a:t>
            </a:r>
          </a:p>
        </p:txBody>
      </p:sp>
      <p:sp>
        <p:nvSpPr>
          <p:cNvPr id="4" name="Slide Number Placeholder 3"/>
          <p:cNvSpPr>
            <a:spLocks noGrp="1"/>
          </p:cNvSpPr>
          <p:nvPr>
            <p:ph type="sldNum" sz="quarter" idx="5"/>
          </p:nvPr>
        </p:nvSpPr>
        <p:spPr/>
        <p:txBody>
          <a:bodyPr/>
          <a:lstStyle/>
          <a:p>
            <a:fld id="{F1DAF4C4-BAB7-4151-82DD-5D3A4EB522E5}" type="slidenum">
              <a:rPr lang="en-US" smtClean="0"/>
              <a:t>13</a:t>
            </a:fld>
            <a:endParaRPr lang="en-US"/>
          </a:p>
        </p:txBody>
      </p:sp>
    </p:spTree>
    <p:extLst>
      <p:ext uri="{BB962C8B-B14F-4D97-AF65-F5344CB8AC3E}">
        <p14:creationId xmlns:p14="http://schemas.microsoft.com/office/powerpoint/2010/main" val="794078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takeaway is that it should reduce administrative overhead while also providing a better user experience – a rare win when it comes to security related things, right? </a:t>
            </a:r>
            <a:r>
              <a:rPr lang="en-US" dirty="0">
                <a:sym typeface="Wingdings" pitchFamily="2" charset="2"/>
              </a:rPr>
              <a:t></a:t>
            </a:r>
          </a:p>
          <a:p>
            <a:endParaRPr lang="en-US" dirty="0">
              <a:sym typeface="Wingdings" pitchFamily="2" charset="2"/>
            </a:endParaRPr>
          </a:p>
          <a:p>
            <a:r>
              <a:rPr lang="en-US" dirty="0">
                <a:sym typeface="Wingdings" pitchFamily="2" charset="2"/>
              </a:rPr>
              <a:t>Be sure to emphasize that all of this can apply to external identities such as other orgs or guests as well</a:t>
            </a:r>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14</a:t>
            </a:fld>
            <a:endParaRPr lang="en-US"/>
          </a:p>
        </p:txBody>
      </p:sp>
    </p:spTree>
    <p:extLst>
      <p:ext uri="{BB962C8B-B14F-4D97-AF65-F5344CB8AC3E}">
        <p14:creationId xmlns:p14="http://schemas.microsoft.com/office/powerpoint/2010/main" val="2858020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typical workflow to assign access to resources:</a:t>
            </a:r>
          </a:p>
          <a:p>
            <a:endParaRPr lang="en-US" dirty="0"/>
          </a:p>
          <a:p>
            <a:r>
              <a:rPr lang="en-US" dirty="0"/>
              <a:t>- Usually overly permissive (all X department gets access to X resource)</a:t>
            </a:r>
          </a:p>
          <a:p>
            <a:r>
              <a:rPr lang="en-US" dirty="0"/>
              <a:t>- Manual processes (Help desk ticket -&gt; Add user to group/app/site/role)</a:t>
            </a:r>
          </a:p>
          <a:p>
            <a:r>
              <a:rPr lang="en-US" dirty="0"/>
              <a:t>- Rarely reviewed or cleaned up (roles change -&gt; keep previous access)</a:t>
            </a:r>
          </a:p>
        </p:txBody>
      </p:sp>
      <p:sp>
        <p:nvSpPr>
          <p:cNvPr id="4" name="Slide Number Placeholder 3"/>
          <p:cNvSpPr>
            <a:spLocks noGrp="1"/>
          </p:cNvSpPr>
          <p:nvPr>
            <p:ph type="sldNum" sz="quarter" idx="5"/>
          </p:nvPr>
        </p:nvSpPr>
        <p:spPr/>
        <p:txBody>
          <a:bodyPr/>
          <a:lstStyle/>
          <a:p>
            <a:fld id="{F1DAF4C4-BAB7-4151-82DD-5D3A4EB522E5}" type="slidenum">
              <a:rPr lang="en-US" smtClean="0"/>
              <a:t>15</a:t>
            </a:fld>
            <a:endParaRPr lang="en-US"/>
          </a:p>
        </p:txBody>
      </p:sp>
    </p:spTree>
    <p:extLst>
      <p:ext uri="{BB962C8B-B14F-4D97-AF65-F5344CB8AC3E}">
        <p14:creationId xmlns:p14="http://schemas.microsoft.com/office/powerpoint/2010/main" val="981385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better user experiences and simplified workflows</a:t>
            </a:r>
          </a:p>
          <a:p>
            <a:r>
              <a:rPr lang="en-US" dirty="0"/>
              <a:t>- Easier for user to discover and request access</a:t>
            </a:r>
          </a:p>
          <a:p>
            <a:r>
              <a:rPr lang="en-US" dirty="0"/>
              <a:t>- Easier for admins to define and grant access based on roles, departments, or other use cases</a:t>
            </a:r>
          </a:p>
          <a:p>
            <a:r>
              <a:rPr lang="en-US" dirty="0"/>
              <a:t>- Codifies access in a way that makes the process easier and less susceptible to misconfiguration</a:t>
            </a:r>
          </a:p>
        </p:txBody>
      </p:sp>
      <p:sp>
        <p:nvSpPr>
          <p:cNvPr id="4" name="Slide Number Placeholder 3"/>
          <p:cNvSpPr>
            <a:spLocks noGrp="1"/>
          </p:cNvSpPr>
          <p:nvPr>
            <p:ph type="sldNum" sz="quarter" idx="5"/>
          </p:nvPr>
        </p:nvSpPr>
        <p:spPr/>
        <p:txBody>
          <a:bodyPr/>
          <a:lstStyle/>
          <a:p>
            <a:fld id="{F1DAF4C4-BAB7-4151-82DD-5D3A4EB522E5}" type="slidenum">
              <a:rPr lang="en-US" smtClean="0"/>
              <a:t>16</a:t>
            </a:fld>
            <a:endParaRPr lang="en-US"/>
          </a:p>
        </p:txBody>
      </p:sp>
    </p:spTree>
    <p:extLst>
      <p:ext uri="{BB962C8B-B14F-4D97-AF65-F5344CB8AC3E}">
        <p14:creationId xmlns:p14="http://schemas.microsoft.com/office/powerpoint/2010/main" val="258018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17</a:t>
            </a:fld>
            <a:endParaRPr lang="en-US"/>
          </a:p>
        </p:txBody>
      </p:sp>
    </p:spTree>
    <p:extLst>
      <p:ext uri="{BB962C8B-B14F-4D97-AF65-F5344CB8AC3E}">
        <p14:creationId xmlns:p14="http://schemas.microsoft.com/office/powerpoint/2010/main" val="2580229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Bunch of examples:</a:t>
            </a:r>
          </a:p>
          <a:p>
            <a:r>
              <a:rPr lang="en-US" dirty="0"/>
              <a:t>https://learn.microsoft.com/en-us/entra/id-governance/entitlement-management-scenarios</a:t>
            </a:r>
          </a:p>
          <a:p>
            <a:endParaRPr lang="en-US" dirty="0"/>
          </a:p>
          <a:p>
            <a:r>
              <a:rPr lang="en-US" dirty="0"/>
              <a:t>Microsoft Cloud examples (always highlight restricted AUs, token lifetime)</a:t>
            </a:r>
          </a:p>
          <a:p>
            <a:pPr marL="171450" indent="-171450">
              <a:buFontTx/>
              <a:buChar char="-"/>
            </a:pPr>
            <a:r>
              <a:rPr lang="en-US" dirty="0"/>
              <a:t>Conditional Access: Geofencing, device code flow, account recovery (restrict TAP), guest scenarios (block all guest access by default), APP (block by default), device join/register (auth strength trick)</a:t>
            </a:r>
          </a:p>
          <a:p>
            <a:pPr marL="171450" indent="-171450">
              <a:buFontTx/>
              <a:buChar char="-"/>
            </a:pPr>
            <a:r>
              <a:rPr lang="en-US" dirty="0"/>
              <a:t>Enterprise apps: Access to paid apps, role assignment in SSO apps (Splunk, AWS, etc.) / SCIM provisioning, EXO/</a:t>
            </a:r>
            <a:r>
              <a:rPr lang="en-US" dirty="0" err="1"/>
              <a:t>AzureAD</a:t>
            </a:r>
            <a:r>
              <a:rPr lang="en-US" dirty="0"/>
              <a:t>/Graph modules (block by default, register app)</a:t>
            </a:r>
          </a:p>
          <a:p>
            <a:pPr marL="171450" indent="-171450">
              <a:buFontTx/>
              <a:buChar char="-"/>
            </a:pPr>
            <a:r>
              <a:rPr lang="en-US" dirty="0"/>
              <a:t>Entra authentication methods: Limit SMS, passkey early adopter, SSPR</a:t>
            </a:r>
          </a:p>
          <a:p>
            <a:pPr marL="171450" indent="-171450">
              <a:buFontTx/>
              <a:buChar char="-"/>
            </a:pPr>
            <a:r>
              <a:rPr lang="en-US" dirty="0"/>
              <a:t>SharePoint: Guest scenarios, software library</a:t>
            </a:r>
          </a:p>
          <a:p>
            <a:pPr marL="171450" indent="-171450">
              <a:buFontTx/>
              <a:buChar char="-"/>
            </a:pPr>
            <a:r>
              <a:rPr lang="en-US" dirty="0"/>
              <a:t>Azure: Azure Storage?</a:t>
            </a:r>
          </a:p>
          <a:p>
            <a:pPr marL="171450" indent="-171450">
              <a:buFontTx/>
              <a:buChar char="-"/>
            </a:pPr>
            <a:r>
              <a:rPr lang="en-US" dirty="0"/>
              <a:t>Role assignment: Exchange Admin or eDiscovery Admin with Face Check?</a:t>
            </a:r>
          </a:p>
          <a:p>
            <a:pPr marL="171450" indent="-171450">
              <a:buFontTx/>
              <a:buChar char="-"/>
            </a:pPr>
            <a:r>
              <a:rPr lang="en-US" dirty="0"/>
              <a:t>Intune: Device join/Device enrollment restrictions, Paid apps (make available in CP), Admin rights script?, OS upgrades, LOB software upgrades (like Autodesk), granular APP/Compliance/Config profiles</a:t>
            </a:r>
          </a:p>
          <a:p>
            <a:pPr marL="171450" indent="-171450">
              <a:buFontTx/>
              <a:buChar char="-"/>
            </a:pPr>
            <a:r>
              <a:rPr lang="en-US" dirty="0"/>
              <a:t>Purview: Access MIP encrypted content</a:t>
            </a:r>
          </a:p>
          <a:p>
            <a:pPr marL="171450" indent="-171450">
              <a:buFontTx/>
              <a:buChar char="-"/>
            </a:pPr>
            <a:endParaRPr lang="en-US" dirty="0"/>
          </a:p>
          <a:p>
            <a:pPr marL="0" indent="0">
              <a:buFontTx/>
              <a:buNone/>
            </a:pPr>
            <a:r>
              <a:rPr lang="en-US" dirty="0"/>
              <a:t>On-Prem examples (always highlight Kerberos lifetime)</a:t>
            </a:r>
          </a:p>
          <a:p>
            <a:pPr marL="171450" indent="-171450">
              <a:buFontTx/>
              <a:buChar char="-"/>
            </a:pPr>
            <a:r>
              <a:rPr lang="en-US" dirty="0"/>
              <a:t>File share access</a:t>
            </a:r>
          </a:p>
          <a:p>
            <a:pPr marL="171450" indent="-171450">
              <a:buFontTx/>
              <a:buChar char="-"/>
            </a:pPr>
            <a:r>
              <a:rPr lang="en-US" dirty="0"/>
              <a:t>IIS / app server access</a:t>
            </a:r>
          </a:p>
          <a:p>
            <a:pPr marL="171450" indent="-171450">
              <a:buFontTx/>
              <a:buChar char="-"/>
            </a:pPr>
            <a:r>
              <a:rPr lang="en-US" dirty="0"/>
              <a:t>Server admin group</a:t>
            </a:r>
          </a:p>
          <a:p>
            <a:pPr marL="171450" indent="-171450">
              <a:buFontTx/>
              <a:buChar char="-"/>
            </a:pPr>
            <a:r>
              <a:rPr lang="en-US" dirty="0"/>
              <a:t>Printing?</a:t>
            </a:r>
          </a:p>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18</a:t>
            </a:fld>
            <a:endParaRPr lang="en-US"/>
          </a:p>
        </p:txBody>
      </p:sp>
    </p:spTree>
    <p:extLst>
      <p:ext uri="{BB962C8B-B14F-4D97-AF65-F5344CB8AC3E}">
        <p14:creationId xmlns:p14="http://schemas.microsoft.com/office/powerpoint/2010/main" val="616710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Access exclusions (be sure to show groups in restricted admin units)</a:t>
            </a:r>
          </a:p>
          <a:p>
            <a:r>
              <a:rPr lang="en-US" dirty="0"/>
              <a:t>- Geofencing</a:t>
            </a:r>
          </a:p>
          <a:p>
            <a:r>
              <a:rPr lang="en-US" dirty="0"/>
              <a:t>- Device code flow</a:t>
            </a:r>
          </a:p>
          <a:p>
            <a:r>
              <a:rPr lang="en-US" dirty="0"/>
              <a:t>- Logic app using MI to perform actions in other places (maybe even show Exchange linked SP)</a:t>
            </a:r>
          </a:p>
        </p:txBody>
      </p:sp>
      <p:sp>
        <p:nvSpPr>
          <p:cNvPr id="4" name="Slide Number Placeholder 3"/>
          <p:cNvSpPr>
            <a:spLocks noGrp="1"/>
          </p:cNvSpPr>
          <p:nvPr>
            <p:ph type="sldNum" sz="quarter" idx="5"/>
          </p:nvPr>
        </p:nvSpPr>
        <p:spPr/>
        <p:txBody>
          <a:bodyPr/>
          <a:lstStyle/>
          <a:p>
            <a:fld id="{F1DAF4C4-BAB7-4151-82DD-5D3A4EB522E5}" type="slidenum">
              <a:rPr lang="en-US" smtClean="0"/>
              <a:t>19</a:t>
            </a:fld>
            <a:endParaRPr lang="en-US"/>
          </a:p>
        </p:txBody>
      </p:sp>
    </p:spTree>
    <p:extLst>
      <p:ext uri="{BB962C8B-B14F-4D97-AF65-F5344CB8AC3E}">
        <p14:creationId xmlns:p14="http://schemas.microsoft.com/office/powerpoint/2010/main" val="2195966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2</a:t>
            </a:fld>
            <a:endParaRPr lang="en-US"/>
          </a:p>
        </p:txBody>
      </p:sp>
    </p:spTree>
    <p:extLst>
      <p:ext uri="{BB962C8B-B14F-4D97-AF65-F5344CB8AC3E}">
        <p14:creationId xmlns:p14="http://schemas.microsoft.com/office/powerpoint/2010/main" val="394704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dirty="0"/>
              <a:t>User </a:t>
            </a:r>
            <a:r>
              <a:rPr lang="en-US" sz="1800" b="0" i="0" dirty="0">
                <a:solidFill>
                  <a:srgbClr val="000000"/>
                </a:solidFill>
                <a:effectLst/>
                <a:latin typeface="Aptos" panose="020B0004020202020204" pitchFamily="34" charset="0"/>
              </a:rPr>
              <a:t>requests access to paid software, that goes through a couple approval steps, and then becomes available in Company Portal</a:t>
            </a:r>
            <a:br>
              <a:rPr lang="en-US" sz="1800" b="0" i="0" dirty="0">
                <a:solidFill>
                  <a:srgbClr val="000000"/>
                </a:solidFill>
                <a:effectLst/>
                <a:latin typeface="Aptos" panose="020B0004020202020204" pitchFamily="34" charset="0"/>
              </a:rPr>
            </a:br>
            <a:endParaRPr lang="en-US" sz="1800" b="0" i="0" dirty="0">
              <a:solidFill>
                <a:srgbClr val="000000"/>
              </a:solidFill>
              <a:effectLst/>
              <a:latin typeface="Aptos" panose="020B0004020202020204" pitchFamily="34" charset="0"/>
            </a:endParaRPr>
          </a:p>
          <a:p>
            <a:pPr algn="l" fontAlgn="base"/>
            <a:r>
              <a:rPr lang="en-US" sz="1800" b="0" i="0" dirty="0">
                <a:solidFill>
                  <a:srgbClr val="000000"/>
                </a:solidFill>
                <a:effectLst/>
                <a:latin typeface="Aptos" panose="020B0004020202020204" pitchFamily="34" charset="0"/>
              </a:rPr>
              <a:t>User requests participating in a pilot (like </a:t>
            </a:r>
            <a:r>
              <a:rPr lang="en-US" sz="1800" b="0" i="0" dirty="0" err="1">
                <a:solidFill>
                  <a:srgbClr val="000000"/>
                </a:solidFill>
                <a:effectLst/>
                <a:latin typeface="Aptos" panose="020B0004020202020204" pitchFamily="34" charset="0"/>
              </a:rPr>
              <a:t>WHfB</a:t>
            </a:r>
            <a:r>
              <a:rPr lang="en-US" sz="1800" b="0" i="0" dirty="0">
                <a:solidFill>
                  <a:srgbClr val="000000"/>
                </a:solidFill>
                <a:effectLst/>
                <a:latin typeface="Aptos" panose="020B0004020202020204" pitchFamily="34" charset="0"/>
              </a:rPr>
              <a:t>, FUs, new apps, etc.) which then puts them into a group targeted by policy</a:t>
            </a:r>
            <a:br>
              <a:rPr lang="en-US" sz="1800" b="0" i="0" dirty="0">
                <a:solidFill>
                  <a:srgbClr val="000000"/>
                </a:solidFill>
                <a:effectLst/>
                <a:latin typeface="Aptos" panose="020B0004020202020204" pitchFamily="34" charset="0"/>
              </a:rPr>
            </a:br>
            <a:endParaRPr lang="en-US" sz="1800" b="0" i="0" dirty="0">
              <a:solidFill>
                <a:srgbClr val="000000"/>
              </a:solidFill>
              <a:effectLst/>
              <a:latin typeface="Aptos" panose="020B0004020202020204" pitchFamily="34" charset="0"/>
            </a:endParaRPr>
          </a:p>
          <a:p>
            <a:pPr algn="l" fontAlgn="base"/>
            <a:r>
              <a:rPr lang="en-US" sz="1800" b="0" i="0" dirty="0">
                <a:solidFill>
                  <a:srgbClr val="000000"/>
                </a:solidFill>
                <a:effectLst/>
                <a:latin typeface="Aptos" panose="020B0004020202020204" pitchFamily="34" charset="0"/>
              </a:rPr>
              <a:t>Maybe some tie ins with AVD/W365 or other licensing scenarios</a:t>
            </a:r>
          </a:p>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20</a:t>
            </a:fld>
            <a:endParaRPr lang="en-US"/>
          </a:p>
        </p:txBody>
      </p:sp>
    </p:spTree>
    <p:extLst>
      <p:ext uri="{BB962C8B-B14F-4D97-AF65-F5344CB8AC3E}">
        <p14:creationId xmlns:p14="http://schemas.microsoft.com/office/powerpoint/2010/main" val="2487822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21</a:t>
            </a:fld>
            <a:endParaRPr lang="en-US"/>
          </a:p>
        </p:txBody>
      </p:sp>
    </p:spTree>
    <p:extLst>
      <p:ext uri="{BB962C8B-B14F-4D97-AF65-F5344CB8AC3E}">
        <p14:creationId xmlns:p14="http://schemas.microsoft.com/office/powerpoint/2010/main" val="4128356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DAF4C4-BAB7-4151-82DD-5D3A4EB522E5}" type="slidenum">
              <a:rPr lang="en-US" smtClean="0"/>
              <a:t>22</a:t>
            </a:fld>
            <a:endParaRPr lang="en-US"/>
          </a:p>
        </p:txBody>
      </p:sp>
    </p:spTree>
    <p:extLst>
      <p:ext uri="{BB962C8B-B14F-4D97-AF65-F5344CB8AC3E}">
        <p14:creationId xmlns:p14="http://schemas.microsoft.com/office/powerpoint/2010/main" val="3309147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Speakers, please stay on this page for the second half of your session.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AF4C4-BAB7-4151-82DD-5D3A4EB522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490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DAF4C4-BAB7-4151-82DD-5D3A4EB522E5}" type="slidenum">
              <a:rPr lang="en-US" smtClean="0"/>
              <a:t>3</a:t>
            </a:fld>
            <a:endParaRPr lang="en-US"/>
          </a:p>
        </p:txBody>
      </p:sp>
    </p:spTree>
    <p:extLst>
      <p:ext uri="{BB962C8B-B14F-4D97-AF65-F5344CB8AC3E}">
        <p14:creationId xmlns:p14="http://schemas.microsoft.com/office/powerpoint/2010/main" val="2237297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workflows</a:t>
            </a:r>
          </a:p>
          <a:p>
            <a:endParaRPr lang="en-US" dirty="0"/>
          </a:p>
          <a:p>
            <a:pPr marL="228600" indent="-228600">
              <a:buAutoNum type="arabicParenR"/>
            </a:pPr>
            <a:r>
              <a:rPr lang="en-US" dirty="0"/>
              <a:t>Creating a package, new policy, direct assignment</a:t>
            </a:r>
          </a:p>
          <a:p>
            <a:pPr marL="228600" indent="-228600">
              <a:buAutoNum type="arabicParenR"/>
            </a:pPr>
            <a:r>
              <a:rPr lang="en-US" dirty="0"/>
              <a:t>Request with approval workflow</a:t>
            </a:r>
          </a:p>
          <a:p>
            <a:pPr marL="228600" indent="-228600">
              <a:buAutoNum type="arabicParenR"/>
            </a:pPr>
            <a:r>
              <a:rPr lang="en-US" dirty="0"/>
              <a:t>Request with Verified ID</a:t>
            </a:r>
          </a:p>
        </p:txBody>
      </p:sp>
      <p:sp>
        <p:nvSpPr>
          <p:cNvPr id="4" name="Slide Number Placeholder 3"/>
          <p:cNvSpPr>
            <a:spLocks noGrp="1"/>
          </p:cNvSpPr>
          <p:nvPr>
            <p:ph type="sldNum" sz="quarter" idx="5"/>
          </p:nvPr>
        </p:nvSpPr>
        <p:spPr/>
        <p:txBody>
          <a:bodyPr/>
          <a:lstStyle/>
          <a:p>
            <a:fld id="{F1DAF4C4-BAB7-4151-82DD-5D3A4EB522E5}" type="slidenum">
              <a:rPr lang="en-US" smtClean="0"/>
              <a:t>4</a:t>
            </a:fld>
            <a:endParaRPr lang="en-US"/>
          </a:p>
        </p:txBody>
      </p:sp>
    </p:spTree>
    <p:extLst>
      <p:ext uri="{BB962C8B-B14F-4D97-AF65-F5344CB8AC3E}">
        <p14:creationId xmlns:p14="http://schemas.microsoft.com/office/powerpoint/2010/main" val="2469120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us started with ADUC, manually adding users to groups, got smart, and moved to PowerShell. Some are lucky to have an IAM solution to automate group membership, but these typically end up overly permissive (everyone gets all groups even if they don’t need it) and still aren’t ideal for special requests, exceptions, time-bound needs, etc.</a:t>
            </a:r>
          </a:p>
          <a:p>
            <a:endParaRPr lang="en-US" dirty="0"/>
          </a:p>
          <a:p>
            <a:r>
              <a:rPr lang="en-US" dirty="0"/>
              <a:t>For these scenarios, we’ve turned to service desk tickets and PAM solutions, sometimes automated by forms or actions from service desk software. But these are usually custom built workflows that lack cleanup and oversight on usage or aren’t designed for end user consumption. And sometimes that’s OK, but sometimes there might be a better option </a:t>
            </a:r>
            <a:r>
              <a:rPr lang="en-US" dirty="0">
                <a:sym typeface="Wingdings" panose="05000000000000000000" pitchFamily="2" charset="2"/>
              </a:rPr>
              <a:t></a:t>
            </a:r>
          </a:p>
          <a:p>
            <a:endParaRPr lang="en-US" dirty="0">
              <a:sym typeface="Wingdings" panose="05000000000000000000" pitchFamily="2" charset="2"/>
            </a:endParaRPr>
          </a:p>
          <a:p>
            <a:r>
              <a:rPr lang="en-US" dirty="0"/>
              <a:t>If we’re at a big enough organization, we’re often multiple layers away from all of this stuff, and we’re competing for priority to have our workflow built, our group membership populated, our access granted. There’s a lot of moving parts here to set up proper delegation, and sometimes it’s not even feasible when dealing with some 3</a:t>
            </a:r>
            <a:r>
              <a:rPr lang="en-US" baseline="30000" dirty="0"/>
              <a:t>rd</a:t>
            </a:r>
            <a:r>
              <a:rPr lang="en-US" dirty="0"/>
              <a:t> party systems.</a:t>
            </a:r>
          </a:p>
        </p:txBody>
      </p:sp>
      <p:sp>
        <p:nvSpPr>
          <p:cNvPr id="4" name="Slide Number Placeholder 3"/>
          <p:cNvSpPr>
            <a:spLocks noGrp="1"/>
          </p:cNvSpPr>
          <p:nvPr>
            <p:ph type="sldNum" sz="quarter" idx="5"/>
          </p:nvPr>
        </p:nvSpPr>
        <p:spPr/>
        <p:txBody>
          <a:bodyPr/>
          <a:lstStyle/>
          <a:p>
            <a:fld id="{F1DAF4C4-BAB7-4151-82DD-5D3A4EB522E5}" type="slidenum">
              <a:rPr lang="en-US" smtClean="0"/>
              <a:t>5</a:t>
            </a:fld>
            <a:endParaRPr lang="en-US"/>
          </a:p>
        </p:txBody>
      </p:sp>
    </p:spTree>
    <p:extLst>
      <p:ext uri="{BB962C8B-B14F-4D97-AF65-F5344CB8AC3E}">
        <p14:creationId xmlns:p14="http://schemas.microsoft.com/office/powerpoint/2010/main" val="114820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TODO: Make more concise, add questions about workflows orgs currently use to address these scenarios, share what we’ve seen</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“Entitlement management is an </a:t>
            </a:r>
            <a:r>
              <a:rPr lang="en-US" b="0" i="0" u="none" strike="noStrike" dirty="0">
                <a:solidFill>
                  <a:srgbClr val="E6E6E6"/>
                </a:solidFill>
                <a:effectLst/>
                <a:latin typeface="Segoe UI" panose="020B0502040204020203" pitchFamily="34" charset="0"/>
                <a:hlinkClick r:id="rId3"/>
              </a:rPr>
              <a:t>identity governance</a:t>
            </a:r>
            <a:r>
              <a:rPr lang="en-US" b="0" i="0" dirty="0">
                <a:solidFill>
                  <a:srgbClr val="E6E6E6"/>
                </a:solidFill>
                <a:effectLst/>
                <a:latin typeface="Segoe UI" panose="020B0502040204020203" pitchFamily="34" charset="0"/>
              </a:rPr>
              <a:t> feature that enables organizations to manage identity and access lifecycle at scale, by automating access request workflows, access assignments, reviews, and expiration.</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People in organizations need access to various groups, applications, and SharePoint Online sites to perform their job. Managing this access is challenging, as requirements change. New applications are added or users need more access rights. This scenario gets more complicated when you collaborate with outside organizations. You might not know who in the other organization needs access to your organization's resources, and they won't know what applications, groups, or sites your organization is using.</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Entitlement management can help you more efficiently manage access to groups, applications, and SharePoint Online sites for internal users, and also for users outside your organization who need access to those resources.”</a:t>
            </a:r>
          </a:p>
          <a:p>
            <a:br>
              <a:rPr lang="en-US" dirty="0"/>
            </a:br>
            <a:r>
              <a:rPr lang="en-US" dirty="0"/>
              <a:t>Stolen from: </a:t>
            </a:r>
            <a:r>
              <a:rPr lang="en-US" dirty="0">
                <a:hlinkClick r:id="rId4"/>
              </a:rPr>
              <a:t>What is entitlement management? - Microsoft Entra ID Governance | Microsoft Learn</a:t>
            </a:r>
            <a:endParaRPr lang="en-US" dirty="0"/>
          </a:p>
          <a:p>
            <a:endParaRPr lang="en-US" dirty="0"/>
          </a:p>
          <a:p>
            <a:r>
              <a:rPr lang="en-US" dirty="0"/>
              <a:t>Entitlement management provides us with a way to organize resources (group membership, application assignment, SharePoint access, and Entra roles) into Catalogs where those with appropriate permissions can create Access Packages, a container for any of these resources, that can be granted or assigned to users with a ton of flexible controls. Many times our service desk flows require checking a user’s department, job code, or licensure to grant access, and we can automatically determine how a user interacts with an Access Package based on policy that already takes these into account.</a:t>
            </a:r>
          </a:p>
          <a:p>
            <a:endParaRPr lang="en-US" dirty="0"/>
          </a:p>
          <a:p>
            <a:r>
              <a:rPr lang="en-US" dirty="0"/>
              <a:t>By now, you are probably thinking about the various ways you manually create and maintain group membership for testing/pilots, rolling out Enterprise SaaS apps, and maybe external guest workflows. We can define policy that automatically assigns Access Packages based on user attributes, allows users to request access that is either automatically approved (based on policy) or goes through an approval workflow (that is built into the solution), and optionally review that access to make sure they are using it and even automate removal if they are not.</a:t>
            </a:r>
          </a:p>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6</a:t>
            </a:fld>
            <a:endParaRPr lang="en-US"/>
          </a:p>
        </p:txBody>
      </p:sp>
    </p:spTree>
    <p:extLst>
      <p:ext uri="{BB962C8B-B14F-4D97-AF65-F5344CB8AC3E}">
        <p14:creationId xmlns:p14="http://schemas.microsoft.com/office/powerpoint/2010/main" val="4214875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are familiar with IAM (Identity and Access Management), but many have never heard of IGA (Identity Governance and Administration)</a:t>
            </a:r>
          </a:p>
          <a:p>
            <a:endParaRPr lang="en-US" dirty="0"/>
          </a:p>
          <a:p>
            <a:r>
              <a:rPr lang="en-US" dirty="0"/>
              <a:t>Governable resources in Entra – groups, applications, SharePoint sites, and roles</a:t>
            </a:r>
          </a:p>
          <a:p>
            <a:endParaRPr lang="en-US" dirty="0"/>
          </a:p>
          <a:p>
            <a:r>
              <a:rPr lang="en-US" dirty="0"/>
              <a:t>Access – groups can be owner or member, applications could be any supported app role, SharePoint sites could be Owner, Member, or Visitor, and roles can be any Entra role</a:t>
            </a:r>
          </a:p>
          <a:p>
            <a:endParaRPr lang="en-US" dirty="0"/>
          </a:p>
          <a:p>
            <a:r>
              <a:rPr lang="en-US" dirty="0"/>
              <a:t>Governance – guardrails and processes for when access can be granted or taken away</a:t>
            </a:r>
          </a:p>
          <a:p>
            <a:endParaRPr lang="en-US" dirty="0"/>
          </a:p>
          <a:p>
            <a:r>
              <a:rPr lang="en-US" dirty="0"/>
              <a:t>Entitlement – the result of policy when a user is “entitled” to have access to a resource</a:t>
            </a:r>
          </a:p>
        </p:txBody>
      </p:sp>
      <p:sp>
        <p:nvSpPr>
          <p:cNvPr id="4" name="Slide Number Placeholder 3"/>
          <p:cNvSpPr>
            <a:spLocks noGrp="1"/>
          </p:cNvSpPr>
          <p:nvPr>
            <p:ph type="sldNum" sz="quarter" idx="5"/>
          </p:nvPr>
        </p:nvSpPr>
        <p:spPr/>
        <p:txBody>
          <a:bodyPr/>
          <a:lstStyle/>
          <a:p>
            <a:fld id="{F1DAF4C4-BAB7-4151-82DD-5D3A4EB522E5}" type="slidenum">
              <a:rPr lang="en-US" smtClean="0"/>
              <a:t>7</a:t>
            </a:fld>
            <a:endParaRPr lang="en-US"/>
          </a:p>
        </p:txBody>
      </p:sp>
    </p:spTree>
    <p:extLst>
      <p:ext uri="{BB962C8B-B14F-4D97-AF65-F5344CB8AC3E}">
        <p14:creationId xmlns:p14="http://schemas.microsoft.com/office/powerpoint/2010/main" val="3379535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all components of Access Packages including additional policies, incompatible groups/access packages, touch on access reviews</a:t>
            </a:r>
          </a:p>
          <a:p>
            <a:endParaRPr lang="en-US" dirty="0"/>
          </a:p>
          <a:p>
            <a:r>
              <a:rPr lang="en-US" dirty="0"/>
              <a:t>Bonus: Build LAPS Logic App and update access package</a:t>
            </a:r>
          </a:p>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8</a:t>
            </a:fld>
            <a:endParaRPr lang="en-US"/>
          </a:p>
        </p:txBody>
      </p:sp>
    </p:spTree>
    <p:extLst>
      <p:ext uri="{BB962C8B-B14F-4D97-AF65-F5344CB8AC3E}">
        <p14:creationId xmlns:p14="http://schemas.microsoft.com/office/powerpoint/2010/main" val="131353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limitations and risks when all delegation is done from a single catalog</a:t>
            </a:r>
          </a:p>
          <a:p>
            <a:endParaRPr lang="en-US" dirty="0"/>
          </a:p>
          <a:p>
            <a:r>
              <a:rPr lang="en-US" dirty="0"/>
              <a:t>Logic Apps can be associated with Catalogs as “extensions” which can then be used to perform custom tasks when an event happens with an access package</a:t>
            </a:r>
          </a:p>
        </p:txBody>
      </p:sp>
      <p:sp>
        <p:nvSpPr>
          <p:cNvPr id="4" name="Slide Number Placeholder 3"/>
          <p:cNvSpPr>
            <a:spLocks noGrp="1"/>
          </p:cNvSpPr>
          <p:nvPr>
            <p:ph type="sldNum" sz="quarter" idx="5"/>
          </p:nvPr>
        </p:nvSpPr>
        <p:spPr/>
        <p:txBody>
          <a:bodyPr/>
          <a:lstStyle/>
          <a:p>
            <a:fld id="{F1DAF4C4-BAB7-4151-82DD-5D3A4EB522E5}" type="slidenum">
              <a:rPr lang="en-US" smtClean="0"/>
              <a:t>9</a:t>
            </a:fld>
            <a:endParaRPr lang="en-US"/>
          </a:p>
        </p:txBody>
      </p:sp>
    </p:spTree>
    <p:extLst>
      <p:ext uri="{BB962C8B-B14F-4D97-AF65-F5344CB8AC3E}">
        <p14:creationId xmlns:p14="http://schemas.microsoft.com/office/powerpoint/2010/main" val="2141815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microsoft.com/office/2007/relationships/hdphoto" Target="../media/hdphoto6.wdp"/><Relationship Id="rId7" Type="http://schemas.microsoft.com/office/2007/relationships/hdphoto" Target="../media/hdphoto7.wdp"/><Relationship Id="rId12"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svg"/><Relationship Id="rId1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microsoft.com/office/2007/relationships/hdphoto" Target="../media/hdphoto6.wdp"/><Relationship Id="rId7" Type="http://schemas.microsoft.com/office/2007/relationships/hdphoto" Target="../media/hdphoto7.wdp"/><Relationship Id="rId12" Type="http://schemas.openxmlformats.org/officeDocument/2006/relationships/image" Target="../media/image23.svg"/><Relationship Id="rId2" Type="http://schemas.openxmlformats.org/officeDocument/2006/relationships/image" Target="../media/image15.png"/><Relationship Id="rId16"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svg"/><Relationship Id="rId1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3891636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1484621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011704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3293012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ve the Datea">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userDrawn="1"/>
        </p:nvPicPr>
        <p:blipFill>
          <a:blip r:embed="rId4"/>
          <a:stretch>
            <a:fillRect/>
          </a:stretch>
        </p:blipFill>
        <p:spPr>
          <a:xfrm>
            <a:off x="886572" y="1732821"/>
            <a:ext cx="3017520" cy="3026207"/>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userDrawn="1"/>
        </p:nvSpPr>
        <p:spPr>
          <a:xfrm>
            <a:off x="933812" y="5028677"/>
            <a:ext cx="2923040" cy="461665"/>
          </a:xfrm>
          <a:prstGeom prst="rect">
            <a:avLst/>
          </a:prstGeom>
          <a:noFill/>
        </p:spPr>
        <p:txBody>
          <a:bodyPr wrap="square" rtlCol="0">
            <a:spAutoFit/>
          </a:bodyPr>
          <a:lstStyle/>
          <a:p>
            <a:pPr algn="ctr"/>
            <a:r>
              <a:rPr lang="en-US" sz="2400" b="1" dirty="0">
                <a:solidFill>
                  <a:schemeClr val="bg1"/>
                </a:solidFill>
              </a:rPr>
              <a:t>May 4-8, 2025</a:t>
            </a:r>
          </a:p>
        </p:txBody>
      </p:sp>
      <p:sp>
        <p:nvSpPr>
          <p:cNvPr id="5" name="TextBox 4">
            <a:extLst>
              <a:ext uri="{FF2B5EF4-FFF2-40B4-BE49-F238E27FC236}">
                <a16:creationId xmlns:a16="http://schemas.microsoft.com/office/drawing/2014/main" id="{E8F11CDB-CD01-841A-69AB-B3D3A5872802}"/>
              </a:ext>
            </a:extLst>
          </p:cNvPr>
          <p:cNvSpPr txBox="1"/>
          <p:nvPr userDrawn="1"/>
        </p:nvSpPr>
        <p:spPr>
          <a:xfrm>
            <a:off x="4867710" y="5028677"/>
            <a:ext cx="2911855" cy="461665"/>
          </a:xfrm>
          <a:prstGeom prst="rect">
            <a:avLst/>
          </a:prstGeom>
          <a:noFill/>
        </p:spPr>
        <p:txBody>
          <a:bodyPr wrap="square" rtlCol="0">
            <a:spAutoFit/>
          </a:bodyPr>
          <a:lstStyle/>
          <a:p>
            <a:pPr algn="ctr"/>
            <a:r>
              <a:rPr lang="en-US" sz="2400" b="1" dirty="0">
                <a:solidFill>
                  <a:schemeClr val="bg1"/>
                </a:solidFill>
              </a:rPr>
              <a:t>Oct 12-15, 2025</a:t>
            </a:r>
          </a:p>
        </p:txBody>
      </p:sp>
      <p:sp>
        <p:nvSpPr>
          <p:cNvPr id="6" name="Rectangle 5">
            <a:extLst>
              <a:ext uri="{FF2B5EF4-FFF2-40B4-BE49-F238E27FC236}">
                <a16:creationId xmlns:a16="http://schemas.microsoft.com/office/drawing/2014/main" id="{D5699D8C-C70E-FE1E-2A0F-D2D47884EE8D}"/>
              </a:ext>
            </a:extLst>
          </p:cNvPr>
          <p:cNvSpPr/>
          <p:nvPr userDrawn="1"/>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7" name="Picture 6" descr="A black guitar with red text&#10;&#10;Description automatically generated">
            <a:extLst>
              <a:ext uri="{FF2B5EF4-FFF2-40B4-BE49-F238E27FC236}">
                <a16:creationId xmlns:a16="http://schemas.microsoft.com/office/drawing/2014/main" id="{A385E830-4315-73B7-85D1-C231B90BE2E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14878" y="1647477"/>
            <a:ext cx="3017520" cy="3017520"/>
          </a:xfrm>
          <a:prstGeom prst="rect">
            <a:avLst/>
          </a:prstGeom>
        </p:spPr>
      </p:pic>
      <p:pic>
        <p:nvPicPr>
          <p:cNvPr id="9" name="Picture 8" descr="Logo&#10;&#10;Description automatically generated">
            <a:extLst>
              <a:ext uri="{FF2B5EF4-FFF2-40B4-BE49-F238E27FC236}">
                <a16:creationId xmlns:a16="http://schemas.microsoft.com/office/drawing/2014/main" id="{0DEA6910-7BAD-80DF-1C2A-2882CBE659EF}"/>
              </a:ext>
            </a:extLst>
          </p:cNvPr>
          <p:cNvPicPr>
            <a:picLocks noChangeAspect="1"/>
          </p:cNvPicPr>
          <p:nvPr userDrawn="1"/>
        </p:nvPicPr>
        <p:blipFill>
          <a:blip r:embed="rId4"/>
          <a:stretch>
            <a:fillRect/>
          </a:stretch>
        </p:blipFill>
        <p:spPr>
          <a:xfrm>
            <a:off x="8743184" y="1690149"/>
            <a:ext cx="3017520" cy="3026207"/>
          </a:xfrm>
          <a:prstGeom prst="rect">
            <a:avLst/>
          </a:prstGeom>
        </p:spPr>
      </p:pic>
      <p:sp>
        <p:nvSpPr>
          <p:cNvPr id="10" name="TextBox 9">
            <a:extLst>
              <a:ext uri="{FF2B5EF4-FFF2-40B4-BE49-F238E27FC236}">
                <a16:creationId xmlns:a16="http://schemas.microsoft.com/office/drawing/2014/main" id="{1FDD178A-C602-DC24-ABD8-CF739D41D7CF}"/>
              </a:ext>
            </a:extLst>
          </p:cNvPr>
          <p:cNvSpPr txBox="1"/>
          <p:nvPr userDrawn="1"/>
        </p:nvSpPr>
        <p:spPr>
          <a:xfrm>
            <a:off x="8790423" y="4975370"/>
            <a:ext cx="2911855" cy="461665"/>
          </a:xfrm>
          <a:prstGeom prst="rect">
            <a:avLst/>
          </a:prstGeom>
          <a:noFill/>
        </p:spPr>
        <p:txBody>
          <a:bodyPr wrap="square" rtlCol="0">
            <a:spAutoFit/>
          </a:bodyPr>
          <a:lstStyle/>
          <a:p>
            <a:pPr algn="ctr"/>
            <a:r>
              <a:rPr lang="en-US" sz="2400" b="1" dirty="0">
                <a:solidFill>
                  <a:schemeClr val="bg1"/>
                </a:solidFill>
              </a:rPr>
              <a:t>May 3-7, 2026</a:t>
            </a:r>
          </a:p>
        </p:txBody>
      </p:sp>
    </p:spTree>
    <p:extLst>
      <p:ext uri="{BB962C8B-B14F-4D97-AF65-F5344CB8AC3E}">
        <p14:creationId xmlns:p14="http://schemas.microsoft.com/office/powerpoint/2010/main" val="1126592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bg>
      <p:bgPr>
        <a:blipFill dpi="0" rotWithShape="1">
          <a:blip r:embed="rId2">
            <a:extLst>
              <a:ext uri="{BEBA8EAE-BF5A-486C-A8C5-ECC9F3942E4B}">
                <a14:imgProps xmlns:a14="http://schemas.microsoft.com/office/drawing/2010/main">
                  <a14:imgLayer r:embed="rId3">
                    <a14:imgEffect>
                      <a14:brightnessContrast bright="-4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userDrawn="1"/>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1756" y="258423"/>
            <a:ext cx="1371600" cy="996419"/>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3661" y="3205196"/>
            <a:ext cx="1609370" cy="461354"/>
          </a:xfrm>
          <a:prstGeom prst="rect">
            <a:avLst/>
          </a:prstGeom>
        </p:spPr>
      </p:pic>
      <p:pic>
        <p:nvPicPr>
          <p:cNvPr id="14" name="Picture 13" descr="A red and black logo&#10;&#10;Description automatically generated">
            <a:extLst>
              <a:ext uri="{FF2B5EF4-FFF2-40B4-BE49-F238E27FC236}">
                <a16:creationId xmlns:a16="http://schemas.microsoft.com/office/drawing/2014/main" id="{7F65B9D5-9E0B-4C4A-8432-1263C4BA5395}"/>
              </a:ext>
            </a:extLst>
          </p:cNvPr>
          <p:cNvPicPr>
            <a:picLocks noChangeAspect="1"/>
          </p:cNvPicPr>
          <p:nvPr userDrawn="1"/>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8728364" y="1884300"/>
            <a:ext cx="3463636" cy="1981200"/>
          </a:xfrm>
          <a:prstGeom prst="rect">
            <a:avLst/>
          </a:prstGeom>
        </p:spPr>
      </p:pic>
      <p:pic>
        <p:nvPicPr>
          <p:cNvPr id="16" name="Graphic 15">
            <a:extLst>
              <a:ext uri="{FF2B5EF4-FFF2-40B4-BE49-F238E27FC236}">
                <a16:creationId xmlns:a16="http://schemas.microsoft.com/office/drawing/2014/main" id="{65475E93-1AC1-3472-50E2-B3FDEE8628E1}"/>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0949" y="2440778"/>
            <a:ext cx="1371600" cy="342900"/>
          </a:xfrm>
          <a:prstGeom prst="rect">
            <a:avLst/>
          </a:prstGeom>
        </p:spPr>
      </p:pic>
      <p:pic>
        <p:nvPicPr>
          <p:cNvPr id="3" name="Picture 2" descr="A black and white logo&#10;&#10;Description automatically generated">
            <a:extLst>
              <a:ext uri="{FF2B5EF4-FFF2-40B4-BE49-F238E27FC236}">
                <a16:creationId xmlns:a16="http://schemas.microsoft.com/office/drawing/2014/main" id="{82AF8DC3-2699-6F34-F848-AD429C56B3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51469" y="4928686"/>
            <a:ext cx="1153755" cy="461354"/>
          </a:xfrm>
          <a:prstGeom prst="rect">
            <a:avLst/>
          </a:prstGeom>
        </p:spPr>
      </p:pic>
      <p:pic>
        <p:nvPicPr>
          <p:cNvPr id="4" name="Graphic 3">
            <a:extLst>
              <a:ext uri="{FF2B5EF4-FFF2-40B4-BE49-F238E27FC236}">
                <a16:creationId xmlns:a16="http://schemas.microsoft.com/office/drawing/2014/main" id="{0E99AB9D-872A-4701-52B7-9584BCABA753}"/>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51469" y="4088068"/>
            <a:ext cx="952500" cy="419100"/>
          </a:xfrm>
          <a:prstGeom prst="rect">
            <a:avLst/>
          </a:prstGeom>
        </p:spPr>
      </p:pic>
      <p:pic>
        <p:nvPicPr>
          <p:cNvPr id="8" name="Picture 7" descr="A black and white logo&#10;&#10;Description automatically generated">
            <a:extLst>
              <a:ext uri="{FF2B5EF4-FFF2-40B4-BE49-F238E27FC236}">
                <a16:creationId xmlns:a16="http://schemas.microsoft.com/office/drawing/2014/main" id="{0DCEF88E-23B1-F13E-2EE7-CB0E6790D2B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91756" y="5811559"/>
            <a:ext cx="1329987" cy="788018"/>
          </a:xfrm>
          <a:prstGeom prst="rect">
            <a:avLst/>
          </a:prstGeom>
        </p:spPr>
      </p:pic>
      <p:pic>
        <p:nvPicPr>
          <p:cNvPr id="5" name="Picture 4" descr="A white and blue letters on a black background&#10;&#10;Description automatically generated">
            <a:extLst>
              <a:ext uri="{FF2B5EF4-FFF2-40B4-BE49-F238E27FC236}">
                <a16:creationId xmlns:a16="http://schemas.microsoft.com/office/drawing/2014/main" id="{89DF252B-4FA2-1310-917A-B6CF08BE351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37846" y="1710650"/>
            <a:ext cx="1325510" cy="274320"/>
          </a:xfrm>
          <a:prstGeom prst="rect">
            <a:avLst/>
          </a:prstGeom>
        </p:spPr>
      </p:pic>
    </p:spTree>
    <p:extLst>
      <p:ext uri="{BB962C8B-B14F-4D97-AF65-F5344CB8AC3E}">
        <p14:creationId xmlns:p14="http://schemas.microsoft.com/office/powerpoint/2010/main" val="3724865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AE575-8632-E685-4DC3-B385FD83A0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01F20D-7DDC-91C1-1CEB-4FF7BA5EB9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A6EB9E-D199-3E60-5BFE-D5B0A7347613}"/>
              </a:ext>
            </a:extLst>
          </p:cNvPr>
          <p:cNvSpPr>
            <a:spLocks noGrp="1"/>
          </p:cNvSpPr>
          <p:nvPr>
            <p:ph type="dt" sz="half" idx="10"/>
          </p:nvPr>
        </p:nvSpPr>
        <p:spPr/>
        <p:txBody>
          <a:bodyPr/>
          <a:lstStyle/>
          <a:p>
            <a:fld id="{8FF31536-72EB-4FA8-A12A-E990662F4877}" type="datetimeFigureOut">
              <a:rPr lang="en-US" smtClean="0"/>
              <a:t>10/22/2024</a:t>
            </a:fld>
            <a:endParaRPr lang="en-US"/>
          </a:p>
        </p:txBody>
      </p:sp>
      <p:sp>
        <p:nvSpPr>
          <p:cNvPr id="5" name="Footer Placeholder 4">
            <a:extLst>
              <a:ext uri="{FF2B5EF4-FFF2-40B4-BE49-F238E27FC236}">
                <a16:creationId xmlns:a16="http://schemas.microsoft.com/office/drawing/2014/main" id="{B4886129-21C6-1C1F-AC38-D66094991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C70B-758E-C904-9344-41421CDF83AF}"/>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0920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52552-0C7D-2E17-155A-EAA4FD62B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7EA2C1-FBBD-8DC8-6B66-3ABE104FE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34A1C-ED75-4DE4-70EB-CF8EB59E7EE3}"/>
              </a:ext>
            </a:extLst>
          </p:cNvPr>
          <p:cNvSpPr>
            <a:spLocks noGrp="1"/>
          </p:cNvSpPr>
          <p:nvPr>
            <p:ph type="dt" sz="half" idx="10"/>
          </p:nvPr>
        </p:nvSpPr>
        <p:spPr/>
        <p:txBody>
          <a:bodyPr/>
          <a:lstStyle/>
          <a:p>
            <a:fld id="{8FF31536-72EB-4FA8-A12A-E990662F4877}" type="datetimeFigureOut">
              <a:rPr lang="en-US" smtClean="0"/>
              <a:t>10/22/2024</a:t>
            </a:fld>
            <a:endParaRPr lang="en-US"/>
          </a:p>
        </p:txBody>
      </p:sp>
      <p:sp>
        <p:nvSpPr>
          <p:cNvPr id="5" name="Footer Placeholder 4">
            <a:extLst>
              <a:ext uri="{FF2B5EF4-FFF2-40B4-BE49-F238E27FC236}">
                <a16:creationId xmlns:a16="http://schemas.microsoft.com/office/drawing/2014/main" id="{32437230-F7DF-C8AD-772E-848F0F1CE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90BF86-7396-050F-4E4C-172859874E94}"/>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838160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1D9B-C1C1-58D9-76F1-EB02298E40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6B27CE-3FAC-100F-76D3-B859223915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CE07BA-86B0-2545-8C5F-F4058C1FD234}"/>
              </a:ext>
            </a:extLst>
          </p:cNvPr>
          <p:cNvSpPr>
            <a:spLocks noGrp="1"/>
          </p:cNvSpPr>
          <p:nvPr>
            <p:ph type="dt" sz="half" idx="10"/>
          </p:nvPr>
        </p:nvSpPr>
        <p:spPr/>
        <p:txBody>
          <a:bodyPr/>
          <a:lstStyle/>
          <a:p>
            <a:fld id="{8FF31536-72EB-4FA8-A12A-E990662F4877}" type="datetimeFigureOut">
              <a:rPr lang="en-US" smtClean="0"/>
              <a:t>10/22/2024</a:t>
            </a:fld>
            <a:endParaRPr lang="en-US"/>
          </a:p>
        </p:txBody>
      </p:sp>
      <p:sp>
        <p:nvSpPr>
          <p:cNvPr id="5" name="Footer Placeholder 4">
            <a:extLst>
              <a:ext uri="{FF2B5EF4-FFF2-40B4-BE49-F238E27FC236}">
                <a16:creationId xmlns:a16="http://schemas.microsoft.com/office/drawing/2014/main" id="{3C98B200-4808-EF91-D9AE-009C8E64E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26371-1043-D320-29C8-7046EBC78248}"/>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446948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73D9-6D7F-730D-1A69-35806EF23C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E11920-1DE1-2131-BB0C-4B61A1D7C9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EFBB5C-E0C1-32E8-B5F5-9B6E6040C4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F6BBB1-3009-E4F0-6CFB-F6EC72728D6C}"/>
              </a:ext>
            </a:extLst>
          </p:cNvPr>
          <p:cNvSpPr>
            <a:spLocks noGrp="1"/>
          </p:cNvSpPr>
          <p:nvPr>
            <p:ph type="dt" sz="half" idx="10"/>
          </p:nvPr>
        </p:nvSpPr>
        <p:spPr/>
        <p:txBody>
          <a:bodyPr/>
          <a:lstStyle/>
          <a:p>
            <a:fld id="{8FF31536-72EB-4FA8-A12A-E990662F4877}" type="datetimeFigureOut">
              <a:rPr lang="en-US" smtClean="0"/>
              <a:t>10/22/2024</a:t>
            </a:fld>
            <a:endParaRPr lang="en-US"/>
          </a:p>
        </p:txBody>
      </p:sp>
      <p:sp>
        <p:nvSpPr>
          <p:cNvPr id="6" name="Footer Placeholder 5">
            <a:extLst>
              <a:ext uri="{FF2B5EF4-FFF2-40B4-BE49-F238E27FC236}">
                <a16:creationId xmlns:a16="http://schemas.microsoft.com/office/drawing/2014/main" id="{0B56C715-AA54-1D84-7557-1E0F425D5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40B6D-2746-B42A-25EF-F56183A1F920}"/>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1248913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1623-9CF7-9B1C-7700-95AA854681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44E67A-C462-FF88-3F67-BE72FB67F2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4737A2-A91E-8034-F33B-3D19620F84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D4474C-DA15-E875-99F1-D8E490EB84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783AAE-BE79-A7ED-84FD-86E6196FB8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0330CB-5C02-2D23-2D30-7FF7AA9CBA89}"/>
              </a:ext>
            </a:extLst>
          </p:cNvPr>
          <p:cNvSpPr>
            <a:spLocks noGrp="1"/>
          </p:cNvSpPr>
          <p:nvPr>
            <p:ph type="dt" sz="half" idx="10"/>
          </p:nvPr>
        </p:nvSpPr>
        <p:spPr/>
        <p:txBody>
          <a:bodyPr/>
          <a:lstStyle/>
          <a:p>
            <a:fld id="{8FF31536-72EB-4FA8-A12A-E990662F4877}" type="datetimeFigureOut">
              <a:rPr lang="en-US" smtClean="0"/>
              <a:t>10/22/2024</a:t>
            </a:fld>
            <a:endParaRPr lang="en-US"/>
          </a:p>
        </p:txBody>
      </p:sp>
      <p:sp>
        <p:nvSpPr>
          <p:cNvPr id="8" name="Footer Placeholder 7">
            <a:extLst>
              <a:ext uri="{FF2B5EF4-FFF2-40B4-BE49-F238E27FC236}">
                <a16:creationId xmlns:a16="http://schemas.microsoft.com/office/drawing/2014/main" id="{8B45881E-AE9A-1D15-8E2B-C84CADA63E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A57A73-8841-3C1B-49E4-FB652C769BCA}"/>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855590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s">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userDrawn="1"/>
        </p:nvPicPr>
        <p:blipFill>
          <a:blip r:embed="rId4">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userDrawn="1"/>
        </p:nvPicPr>
        <p:blipFill>
          <a:blip r:embed="rId5">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userDrawn="1"/>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userDrawn="1"/>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2538939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8C7D-B5F1-6001-9DAB-B7C970BD39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2E9A28-FCF1-DEB9-FE51-666A49421A78}"/>
              </a:ext>
            </a:extLst>
          </p:cNvPr>
          <p:cNvSpPr>
            <a:spLocks noGrp="1"/>
          </p:cNvSpPr>
          <p:nvPr>
            <p:ph type="dt" sz="half" idx="10"/>
          </p:nvPr>
        </p:nvSpPr>
        <p:spPr/>
        <p:txBody>
          <a:bodyPr/>
          <a:lstStyle/>
          <a:p>
            <a:fld id="{8FF31536-72EB-4FA8-A12A-E990662F4877}" type="datetimeFigureOut">
              <a:rPr lang="en-US" smtClean="0"/>
              <a:t>10/22/2024</a:t>
            </a:fld>
            <a:endParaRPr lang="en-US"/>
          </a:p>
        </p:txBody>
      </p:sp>
      <p:sp>
        <p:nvSpPr>
          <p:cNvPr id="4" name="Footer Placeholder 3">
            <a:extLst>
              <a:ext uri="{FF2B5EF4-FFF2-40B4-BE49-F238E27FC236}">
                <a16:creationId xmlns:a16="http://schemas.microsoft.com/office/drawing/2014/main" id="{E5052CD3-C207-DD78-1B0E-F11B135ED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71A037-E56B-092A-0A71-6DD2AA7F90E9}"/>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857103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45523E-B6CE-1A5C-7C9F-A083C3EB422A}"/>
              </a:ext>
            </a:extLst>
          </p:cNvPr>
          <p:cNvSpPr>
            <a:spLocks noGrp="1"/>
          </p:cNvSpPr>
          <p:nvPr>
            <p:ph type="dt" sz="half" idx="10"/>
          </p:nvPr>
        </p:nvSpPr>
        <p:spPr/>
        <p:txBody>
          <a:bodyPr/>
          <a:lstStyle/>
          <a:p>
            <a:fld id="{8FF31536-72EB-4FA8-A12A-E990662F4877}" type="datetimeFigureOut">
              <a:rPr lang="en-US" smtClean="0"/>
              <a:t>10/22/2024</a:t>
            </a:fld>
            <a:endParaRPr lang="en-US"/>
          </a:p>
        </p:txBody>
      </p:sp>
      <p:sp>
        <p:nvSpPr>
          <p:cNvPr id="3" name="Footer Placeholder 2">
            <a:extLst>
              <a:ext uri="{FF2B5EF4-FFF2-40B4-BE49-F238E27FC236}">
                <a16:creationId xmlns:a16="http://schemas.microsoft.com/office/drawing/2014/main" id="{0F110293-032F-828E-5436-2499C88FD4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E1EDF3-2339-EAC9-898D-B2E6FB3558F8}"/>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04342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DF537-983F-C6E7-21F7-2111A8FBA1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1FC4A5-ADDB-DB35-7852-DC84C3BC66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E44AA0-8EDE-5010-E777-457895281E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14A004-EADB-2490-1956-F53F6A7ABF06}"/>
              </a:ext>
            </a:extLst>
          </p:cNvPr>
          <p:cNvSpPr>
            <a:spLocks noGrp="1"/>
          </p:cNvSpPr>
          <p:nvPr>
            <p:ph type="dt" sz="half" idx="10"/>
          </p:nvPr>
        </p:nvSpPr>
        <p:spPr/>
        <p:txBody>
          <a:bodyPr/>
          <a:lstStyle/>
          <a:p>
            <a:fld id="{8FF31536-72EB-4FA8-A12A-E990662F4877}" type="datetimeFigureOut">
              <a:rPr lang="en-US" smtClean="0"/>
              <a:t>10/22/2024</a:t>
            </a:fld>
            <a:endParaRPr lang="en-US"/>
          </a:p>
        </p:txBody>
      </p:sp>
      <p:sp>
        <p:nvSpPr>
          <p:cNvPr id="6" name="Footer Placeholder 5">
            <a:extLst>
              <a:ext uri="{FF2B5EF4-FFF2-40B4-BE49-F238E27FC236}">
                <a16:creationId xmlns:a16="http://schemas.microsoft.com/office/drawing/2014/main" id="{7BE7301A-374D-0F03-DAF6-CF6E5D86BD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B5B75-4241-9AAD-16B3-763295274F88}"/>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837855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6DEF-BA3D-515C-2D97-23F73C4A02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C7CCB8-E75E-84BD-4D59-CDF239D760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9973FC-DC6B-2563-7FFB-260FEB455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BD133B-9218-72E7-01B4-B8C5EE1D3F0A}"/>
              </a:ext>
            </a:extLst>
          </p:cNvPr>
          <p:cNvSpPr>
            <a:spLocks noGrp="1"/>
          </p:cNvSpPr>
          <p:nvPr>
            <p:ph type="dt" sz="half" idx="10"/>
          </p:nvPr>
        </p:nvSpPr>
        <p:spPr/>
        <p:txBody>
          <a:bodyPr/>
          <a:lstStyle/>
          <a:p>
            <a:fld id="{8FF31536-72EB-4FA8-A12A-E990662F4877}" type="datetimeFigureOut">
              <a:rPr lang="en-US" smtClean="0"/>
              <a:t>10/22/2024</a:t>
            </a:fld>
            <a:endParaRPr lang="en-US"/>
          </a:p>
        </p:txBody>
      </p:sp>
      <p:sp>
        <p:nvSpPr>
          <p:cNvPr id="6" name="Footer Placeholder 5">
            <a:extLst>
              <a:ext uri="{FF2B5EF4-FFF2-40B4-BE49-F238E27FC236}">
                <a16:creationId xmlns:a16="http://schemas.microsoft.com/office/drawing/2014/main" id="{043BD69A-54BF-FEC4-E85D-E89245360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78D818-3B0B-AF9C-7F9B-63EE831C8071}"/>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4245322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F7EB-A9EE-AAE1-FA26-6A249A66F1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3F506C-570C-B280-6157-BC8E62778A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EF55C-32AF-6FAB-1DA9-2EA1A279F34F}"/>
              </a:ext>
            </a:extLst>
          </p:cNvPr>
          <p:cNvSpPr>
            <a:spLocks noGrp="1"/>
          </p:cNvSpPr>
          <p:nvPr>
            <p:ph type="dt" sz="half" idx="10"/>
          </p:nvPr>
        </p:nvSpPr>
        <p:spPr/>
        <p:txBody>
          <a:bodyPr/>
          <a:lstStyle/>
          <a:p>
            <a:fld id="{8FF31536-72EB-4FA8-A12A-E990662F4877}" type="datetimeFigureOut">
              <a:rPr lang="en-US" smtClean="0"/>
              <a:t>10/22/2024</a:t>
            </a:fld>
            <a:endParaRPr lang="en-US"/>
          </a:p>
        </p:txBody>
      </p:sp>
      <p:sp>
        <p:nvSpPr>
          <p:cNvPr id="5" name="Footer Placeholder 4">
            <a:extLst>
              <a:ext uri="{FF2B5EF4-FFF2-40B4-BE49-F238E27FC236}">
                <a16:creationId xmlns:a16="http://schemas.microsoft.com/office/drawing/2014/main" id="{791F8B3F-2967-F6A2-A0DC-806BC1AC7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0823D-241C-2A3F-0C17-40667078554B}"/>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751702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3EBE8B-FEDF-6597-6A8A-6073F75B5C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26EE53-CAE9-15D9-B28E-555B0F96AC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C8794F-AFD6-C2BE-7929-9D98E8C3B9C1}"/>
              </a:ext>
            </a:extLst>
          </p:cNvPr>
          <p:cNvSpPr>
            <a:spLocks noGrp="1"/>
          </p:cNvSpPr>
          <p:nvPr>
            <p:ph type="dt" sz="half" idx="10"/>
          </p:nvPr>
        </p:nvSpPr>
        <p:spPr/>
        <p:txBody>
          <a:bodyPr/>
          <a:lstStyle/>
          <a:p>
            <a:fld id="{8FF31536-72EB-4FA8-A12A-E990662F4877}" type="datetimeFigureOut">
              <a:rPr lang="en-US" smtClean="0"/>
              <a:t>10/22/2024</a:t>
            </a:fld>
            <a:endParaRPr lang="en-US"/>
          </a:p>
        </p:txBody>
      </p:sp>
      <p:sp>
        <p:nvSpPr>
          <p:cNvPr id="5" name="Footer Placeholder 4">
            <a:extLst>
              <a:ext uri="{FF2B5EF4-FFF2-40B4-BE49-F238E27FC236}">
                <a16:creationId xmlns:a16="http://schemas.microsoft.com/office/drawing/2014/main" id="{AF421AF2-DDC1-2698-44F4-595CA5235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DD70B-D36A-BBD6-C3F7-C4E66FDCB66B}"/>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5806436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34044908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eakers">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userDrawn="1"/>
        </p:nvPicPr>
        <p:blipFill>
          <a:blip r:embed="rId4">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userDrawn="1"/>
        </p:nvPicPr>
        <p:blipFill>
          <a:blip r:embed="rId5">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userDrawn="1"/>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userDrawn="1"/>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1501313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1014900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Graphic 3">
            <a:extLst>
              <a:ext uri="{FF2B5EF4-FFF2-40B4-BE49-F238E27FC236}">
                <a16:creationId xmlns:a16="http://schemas.microsoft.com/office/drawing/2014/main" id="{CD2AA9D5-D0D7-2443-1A04-539903013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graphicFrame>
        <p:nvGraphicFramePr>
          <p:cNvPr id="7" name="Table 6">
            <a:extLst>
              <a:ext uri="{FF2B5EF4-FFF2-40B4-BE49-F238E27FC236}">
                <a16:creationId xmlns:a16="http://schemas.microsoft.com/office/drawing/2014/main" id="{AE8258E8-D37B-98CD-CE40-F98A3688131D}"/>
              </a:ext>
            </a:extLst>
          </p:cNvPr>
          <p:cNvGraphicFramePr>
            <a:graphicFrameLocks noGrp="1"/>
          </p:cNvGraphicFramePr>
          <p:nvPr userDrawn="1">
            <p:extLst>
              <p:ext uri="{D42A27DB-BD31-4B8C-83A1-F6EECF244321}">
                <p14:modId xmlns:p14="http://schemas.microsoft.com/office/powerpoint/2010/main" val="2672531736"/>
              </p:ext>
            </p:extLst>
          </p:nvPr>
        </p:nvGraphicFramePr>
        <p:xfrm>
          <a:off x="2031999" y="4486927"/>
          <a:ext cx="8127999" cy="1483360"/>
        </p:xfrm>
        <a:graphic>
          <a:graphicData uri="http://schemas.openxmlformats.org/drawingml/2006/table">
            <a:tbl>
              <a:tblPr firstRow="1" bandRow="1">
                <a:tableStyleId>{18603FDC-E32A-4AB5-989C-0864C3EAD2B8}</a:tableStyleId>
              </a:tblPr>
              <a:tblGrid>
                <a:gridCol w="2709333">
                  <a:extLst>
                    <a:ext uri="{9D8B030D-6E8A-4147-A177-3AD203B41FA5}">
                      <a16:colId xmlns:a16="http://schemas.microsoft.com/office/drawing/2014/main" val="3255507916"/>
                    </a:ext>
                  </a:extLst>
                </a:gridCol>
                <a:gridCol w="2709333">
                  <a:extLst>
                    <a:ext uri="{9D8B030D-6E8A-4147-A177-3AD203B41FA5}">
                      <a16:colId xmlns:a16="http://schemas.microsoft.com/office/drawing/2014/main" val="2035744909"/>
                    </a:ext>
                  </a:extLst>
                </a:gridCol>
                <a:gridCol w="2709333">
                  <a:extLst>
                    <a:ext uri="{9D8B030D-6E8A-4147-A177-3AD203B41FA5}">
                      <a16:colId xmlns:a16="http://schemas.microsoft.com/office/drawing/2014/main" val="3556797963"/>
                    </a:ext>
                  </a:extLst>
                </a:gridCol>
              </a:tblGrid>
              <a:tr h="370840">
                <a:tc>
                  <a:txBody>
                    <a:bodyPr/>
                    <a:lstStyle/>
                    <a:p>
                      <a:r>
                        <a:rPr lang="en-US" dirty="0"/>
                        <a:t>My Data</a:t>
                      </a:r>
                    </a:p>
                  </a:txBody>
                  <a:tcPr/>
                </a:tc>
                <a:tc>
                  <a:txBody>
                    <a:bodyPr/>
                    <a:lstStyle/>
                    <a:p>
                      <a:pPr algn="ctr"/>
                      <a:r>
                        <a:rPr lang="en-US" dirty="0"/>
                        <a:t>Day</a:t>
                      </a:r>
                    </a:p>
                  </a:txBody>
                  <a:tcPr/>
                </a:tc>
                <a:tc>
                  <a:txBody>
                    <a:bodyPr/>
                    <a:lstStyle/>
                    <a:p>
                      <a:pPr algn="ctr"/>
                      <a:r>
                        <a:rPr lang="en-US" dirty="0"/>
                        <a:t>Week</a:t>
                      </a:r>
                    </a:p>
                  </a:txBody>
                  <a:tcPr/>
                </a:tc>
                <a:extLst>
                  <a:ext uri="{0D108BD9-81ED-4DB2-BD59-A6C34878D82A}">
                    <a16:rowId xmlns:a16="http://schemas.microsoft.com/office/drawing/2014/main" val="1189659519"/>
                  </a:ext>
                </a:extLst>
              </a:tr>
              <a:tr h="370840">
                <a:tc>
                  <a:txBody>
                    <a:bodyPr/>
                    <a:lstStyle/>
                    <a:p>
                      <a:r>
                        <a:rPr lang="en-US" dirty="0"/>
                        <a:t>123</a:t>
                      </a:r>
                    </a:p>
                  </a:txBody>
                  <a:tcPr/>
                </a:tc>
                <a:tc>
                  <a:txBody>
                    <a:bodyPr/>
                    <a:lstStyle/>
                    <a:p>
                      <a:pPr algn="ctr"/>
                      <a:r>
                        <a:rPr lang="en-US" dirty="0"/>
                        <a:t>3</a:t>
                      </a:r>
                    </a:p>
                  </a:txBody>
                  <a:tcPr/>
                </a:tc>
                <a:tc>
                  <a:txBody>
                    <a:bodyPr/>
                    <a:lstStyle/>
                    <a:p>
                      <a:pPr algn="ctr"/>
                      <a:r>
                        <a:rPr lang="en-US" dirty="0"/>
                        <a:t>M</a:t>
                      </a:r>
                    </a:p>
                  </a:txBody>
                  <a:tcPr/>
                </a:tc>
                <a:extLst>
                  <a:ext uri="{0D108BD9-81ED-4DB2-BD59-A6C34878D82A}">
                    <a16:rowId xmlns:a16="http://schemas.microsoft.com/office/drawing/2014/main" val="1318045289"/>
                  </a:ext>
                </a:extLst>
              </a:tr>
              <a:tr h="370840">
                <a:tc>
                  <a:txBody>
                    <a:bodyPr/>
                    <a:lstStyle/>
                    <a:p>
                      <a:r>
                        <a:rPr lang="en-US" dirty="0"/>
                        <a:t>456</a:t>
                      </a:r>
                    </a:p>
                  </a:txBody>
                  <a:tcPr/>
                </a:tc>
                <a:tc>
                  <a:txBody>
                    <a:bodyPr/>
                    <a:lstStyle/>
                    <a:p>
                      <a:pPr algn="ctr"/>
                      <a:r>
                        <a:rPr lang="en-US" dirty="0"/>
                        <a:t>5</a:t>
                      </a:r>
                    </a:p>
                  </a:txBody>
                  <a:tcPr/>
                </a:tc>
                <a:tc>
                  <a:txBody>
                    <a:bodyPr/>
                    <a:lstStyle/>
                    <a:p>
                      <a:pPr algn="ctr"/>
                      <a:r>
                        <a:rPr lang="en-US" dirty="0"/>
                        <a:t>W</a:t>
                      </a:r>
                    </a:p>
                  </a:txBody>
                  <a:tcPr/>
                </a:tc>
                <a:extLst>
                  <a:ext uri="{0D108BD9-81ED-4DB2-BD59-A6C34878D82A}">
                    <a16:rowId xmlns:a16="http://schemas.microsoft.com/office/drawing/2014/main" val="2426716284"/>
                  </a:ext>
                </a:extLst>
              </a:tr>
              <a:tr h="370840">
                <a:tc>
                  <a:txBody>
                    <a:bodyPr/>
                    <a:lstStyle/>
                    <a:p>
                      <a:r>
                        <a:rPr lang="en-US" dirty="0"/>
                        <a:t>789</a:t>
                      </a:r>
                    </a:p>
                  </a:txBody>
                  <a:tcPr/>
                </a:tc>
                <a:tc>
                  <a:txBody>
                    <a:bodyPr/>
                    <a:lstStyle/>
                    <a:p>
                      <a:pPr algn="ctr"/>
                      <a:r>
                        <a:rPr lang="en-US" dirty="0"/>
                        <a:t>7</a:t>
                      </a:r>
                    </a:p>
                  </a:txBody>
                  <a:tcPr/>
                </a:tc>
                <a:tc>
                  <a:txBody>
                    <a:bodyPr/>
                    <a:lstStyle/>
                    <a:p>
                      <a:pPr algn="ctr"/>
                      <a:r>
                        <a:rPr lang="en-US" dirty="0"/>
                        <a:t>F</a:t>
                      </a:r>
                    </a:p>
                  </a:txBody>
                  <a:tcPr/>
                </a:tc>
                <a:extLst>
                  <a:ext uri="{0D108BD9-81ED-4DB2-BD59-A6C34878D82A}">
                    <a16:rowId xmlns:a16="http://schemas.microsoft.com/office/drawing/2014/main" val="3843995564"/>
                  </a:ext>
                </a:extLst>
              </a:tr>
            </a:tbl>
          </a:graphicData>
        </a:graphic>
      </p:graphicFrame>
    </p:spTree>
    <p:extLst>
      <p:ext uri="{BB962C8B-B14F-4D97-AF65-F5344CB8AC3E}">
        <p14:creationId xmlns:p14="http://schemas.microsoft.com/office/powerpoint/2010/main" val="2522994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489407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790417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Demo Header">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userDrawn="1"/>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986385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userDrawn="1"/>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4878326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18320168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174163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906985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1031215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25476767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ave the Datea">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userDrawn="1"/>
        </p:nvPicPr>
        <p:blipFill>
          <a:blip r:embed="rId4"/>
          <a:stretch>
            <a:fillRect/>
          </a:stretch>
        </p:blipFill>
        <p:spPr>
          <a:xfrm>
            <a:off x="886572" y="1732821"/>
            <a:ext cx="3017520" cy="3026207"/>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userDrawn="1"/>
        </p:nvSpPr>
        <p:spPr>
          <a:xfrm>
            <a:off x="933812" y="5028677"/>
            <a:ext cx="2923040" cy="461665"/>
          </a:xfrm>
          <a:prstGeom prst="rect">
            <a:avLst/>
          </a:prstGeom>
          <a:noFill/>
        </p:spPr>
        <p:txBody>
          <a:bodyPr wrap="square" rtlCol="0">
            <a:spAutoFit/>
          </a:bodyPr>
          <a:lstStyle/>
          <a:p>
            <a:pPr algn="ctr"/>
            <a:r>
              <a:rPr lang="en-US" sz="2400" b="1" dirty="0">
                <a:solidFill>
                  <a:schemeClr val="bg1"/>
                </a:solidFill>
              </a:rPr>
              <a:t>May 4-8, 2025</a:t>
            </a:r>
          </a:p>
        </p:txBody>
      </p:sp>
      <p:sp>
        <p:nvSpPr>
          <p:cNvPr id="5" name="TextBox 4">
            <a:extLst>
              <a:ext uri="{FF2B5EF4-FFF2-40B4-BE49-F238E27FC236}">
                <a16:creationId xmlns:a16="http://schemas.microsoft.com/office/drawing/2014/main" id="{E8F11CDB-CD01-841A-69AB-B3D3A5872802}"/>
              </a:ext>
            </a:extLst>
          </p:cNvPr>
          <p:cNvSpPr txBox="1"/>
          <p:nvPr userDrawn="1"/>
        </p:nvSpPr>
        <p:spPr>
          <a:xfrm>
            <a:off x="4867710" y="5028677"/>
            <a:ext cx="2911855" cy="461665"/>
          </a:xfrm>
          <a:prstGeom prst="rect">
            <a:avLst/>
          </a:prstGeom>
          <a:noFill/>
        </p:spPr>
        <p:txBody>
          <a:bodyPr wrap="square" rtlCol="0">
            <a:spAutoFit/>
          </a:bodyPr>
          <a:lstStyle/>
          <a:p>
            <a:pPr algn="ctr"/>
            <a:r>
              <a:rPr lang="en-US" sz="2400" b="1" dirty="0">
                <a:solidFill>
                  <a:schemeClr val="bg1"/>
                </a:solidFill>
              </a:rPr>
              <a:t>Oct 12-15, 2025</a:t>
            </a:r>
          </a:p>
        </p:txBody>
      </p:sp>
      <p:sp>
        <p:nvSpPr>
          <p:cNvPr id="6" name="Rectangle 5">
            <a:extLst>
              <a:ext uri="{FF2B5EF4-FFF2-40B4-BE49-F238E27FC236}">
                <a16:creationId xmlns:a16="http://schemas.microsoft.com/office/drawing/2014/main" id="{D5699D8C-C70E-FE1E-2A0F-D2D47884EE8D}"/>
              </a:ext>
            </a:extLst>
          </p:cNvPr>
          <p:cNvSpPr/>
          <p:nvPr userDrawn="1"/>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7" name="Picture 6" descr="A black guitar with red text&#10;&#10;Description automatically generated">
            <a:extLst>
              <a:ext uri="{FF2B5EF4-FFF2-40B4-BE49-F238E27FC236}">
                <a16:creationId xmlns:a16="http://schemas.microsoft.com/office/drawing/2014/main" id="{A385E830-4315-73B7-85D1-C231B90BE2E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14878" y="1721146"/>
            <a:ext cx="3017520" cy="3017520"/>
          </a:xfrm>
          <a:prstGeom prst="rect">
            <a:avLst/>
          </a:prstGeom>
        </p:spPr>
      </p:pic>
      <p:pic>
        <p:nvPicPr>
          <p:cNvPr id="9" name="Picture 8" descr="Logo&#10;&#10;Description automatically generated">
            <a:extLst>
              <a:ext uri="{FF2B5EF4-FFF2-40B4-BE49-F238E27FC236}">
                <a16:creationId xmlns:a16="http://schemas.microsoft.com/office/drawing/2014/main" id="{0DEA6910-7BAD-80DF-1C2A-2882CBE659EF}"/>
              </a:ext>
            </a:extLst>
          </p:cNvPr>
          <p:cNvPicPr>
            <a:picLocks noChangeAspect="1"/>
          </p:cNvPicPr>
          <p:nvPr userDrawn="1"/>
        </p:nvPicPr>
        <p:blipFill>
          <a:blip r:embed="rId4"/>
          <a:stretch>
            <a:fillRect/>
          </a:stretch>
        </p:blipFill>
        <p:spPr>
          <a:xfrm>
            <a:off x="8743184" y="1690149"/>
            <a:ext cx="3017520" cy="3026207"/>
          </a:xfrm>
          <a:prstGeom prst="rect">
            <a:avLst/>
          </a:prstGeom>
        </p:spPr>
      </p:pic>
      <p:sp>
        <p:nvSpPr>
          <p:cNvPr id="10" name="TextBox 9">
            <a:extLst>
              <a:ext uri="{FF2B5EF4-FFF2-40B4-BE49-F238E27FC236}">
                <a16:creationId xmlns:a16="http://schemas.microsoft.com/office/drawing/2014/main" id="{1FDD178A-C602-DC24-ABD8-CF739D41D7CF}"/>
              </a:ext>
            </a:extLst>
          </p:cNvPr>
          <p:cNvSpPr txBox="1"/>
          <p:nvPr userDrawn="1"/>
        </p:nvSpPr>
        <p:spPr>
          <a:xfrm>
            <a:off x="8790423" y="4975370"/>
            <a:ext cx="2911855" cy="461665"/>
          </a:xfrm>
          <a:prstGeom prst="rect">
            <a:avLst/>
          </a:prstGeom>
          <a:noFill/>
        </p:spPr>
        <p:txBody>
          <a:bodyPr wrap="square" rtlCol="0">
            <a:spAutoFit/>
          </a:bodyPr>
          <a:lstStyle/>
          <a:p>
            <a:pPr algn="ctr"/>
            <a:r>
              <a:rPr lang="en-US" sz="2400" b="1" dirty="0">
                <a:solidFill>
                  <a:schemeClr val="bg1"/>
                </a:solidFill>
              </a:rPr>
              <a:t>May 3-7, 2026</a:t>
            </a:r>
          </a:p>
        </p:txBody>
      </p:sp>
    </p:spTree>
    <p:extLst>
      <p:ext uri="{BB962C8B-B14F-4D97-AF65-F5344CB8AC3E}">
        <p14:creationId xmlns:p14="http://schemas.microsoft.com/office/powerpoint/2010/main" val="12257758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Closing">
    <p:bg>
      <p:bgPr>
        <a:blipFill dpi="0" rotWithShape="1">
          <a:blip r:embed="rId2">
            <a:extLst>
              <a:ext uri="{BEBA8EAE-BF5A-486C-A8C5-ECC9F3942E4B}">
                <a14:imgProps xmlns:a14="http://schemas.microsoft.com/office/drawing/2010/main">
                  <a14:imgLayer r:embed="rId3">
                    <a14:imgEffect>
                      <a14:brightnessContrast bright="-4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userDrawn="1"/>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1756" y="258423"/>
            <a:ext cx="1371600" cy="996419"/>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2713" y="3163451"/>
            <a:ext cx="1609370" cy="461354"/>
          </a:xfrm>
          <a:prstGeom prst="rect">
            <a:avLst/>
          </a:prstGeom>
        </p:spPr>
      </p:pic>
      <p:pic>
        <p:nvPicPr>
          <p:cNvPr id="14" name="Picture 13" descr="A red and black logo&#10;&#10;Description automatically generated">
            <a:extLst>
              <a:ext uri="{FF2B5EF4-FFF2-40B4-BE49-F238E27FC236}">
                <a16:creationId xmlns:a16="http://schemas.microsoft.com/office/drawing/2014/main" id="{7F65B9D5-9E0B-4C4A-8432-1263C4BA5395}"/>
              </a:ext>
            </a:extLst>
          </p:cNvPr>
          <p:cNvPicPr>
            <a:picLocks noChangeAspect="1"/>
          </p:cNvPicPr>
          <p:nvPr userDrawn="1"/>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8728364" y="1884300"/>
            <a:ext cx="3463636" cy="1981200"/>
          </a:xfrm>
          <a:prstGeom prst="rect">
            <a:avLst/>
          </a:prstGeom>
        </p:spPr>
      </p:pic>
      <p:pic>
        <p:nvPicPr>
          <p:cNvPr id="16" name="Graphic 15">
            <a:extLst>
              <a:ext uri="{FF2B5EF4-FFF2-40B4-BE49-F238E27FC236}">
                <a16:creationId xmlns:a16="http://schemas.microsoft.com/office/drawing/2014/main" id="{65475E93-1AC1-3472-50E2-B3FDEE8628E1}"/>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799" y="2390088"/>
            <a:ext cx="1371600" cy="342900"/>
          </a:xfrm>
          <a:prstGeom prst="rect">
            <a:avLst/>
          </a:prstGeom>
        </p:spPr>
      </p:pic>
      <p:pic>
        <p:nvPicPr>
          <p:cNvPr id="3" name="Picture 2" descr="A black and white logo&#10;&#10;Description automatically generated">
            <a:extLst>
              <a:ext uri="{FF2B5EF4-FFF2-40B4-BE49-F238E27FC236}">
                <a16:creationId xmlns:a16="http://schemas.microsoft.com/office/drawing/2014/main" id="{82AF8DC3-2699-6F34-F848-AD429C56B3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52096" y="4904831"/>
            <a:ext cx="1153755" cy="461354"/>
          </a:xfrm>
          <a:prstGeom prst="rect">
            <a:avLst/>
          </a:prstGeom>
        </p:spPr>
      </p:pic>
      <p:pic>
        <p:nvPicPr>
          <p:cNvPr id="4" name="Graphic 3">
            <a:extLst>
              <a:ext uri="{FF2B5EF4-FFF2-40B4-BE49-F238E27FC236}">
                <a16:creationId xmlns:a16="http://schemas.microsoft.com/office/drawing/2014/main" id="{0E99AB9D-872A-4701-52B7-9584BCABA753}"/>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452096" y="4055268"/>
            <a:ext cx="952500" cy="419100"/>
          </a:xfrm>
          <a:prstGeom prst="rect">
            <a:avLst/>
          </a:prstGeom>
        </p:spPr>
      </p:pic>
      <p:pic>
        <p:nvPicPr>
          <p:cNvPr id="8" name="Picture 7" descr="A black and white logo&#10;&#10;Description automatically generated">
            <a:extLst>
              <a:ext uri="{FF2B5EF4-FFF2-40B4-BE49-F238E27FC236}">
                <a16:creationId xmlns:a16="http://schemas.microsoft.com/office/drawing/2014/main" id="{0DCEF88E-23B1-F13E-2EE7-CB0E6790D2B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892083" y="5796645"/>
            <a:ext cx="1097280" cy="650139"/>
          </a:xfrm>
          <a:prstGeom prst="rect">
            <a:avLst/>
          </a:prstGeom>
        </p:spPr>
      </p:pic>
      <p:pic>
        <p:nvPicPr>
          <p:cNvPr id="5" name="Picture 4" descr="A white and blue letters on a black background&#10;&#10;Description automatically generated">
            <a:extLst>
              <a:ext uri="{FF2B5EF4-FFF2-40B4-BE49-F238E27FC236}">
                <a16:creationId xmlns:a16="http://schemas.microsoft.com/office/drawing/2014/main" id="{89DF252B-4FA2-1310-917A-B6CF08BE351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9312" y="1685305"/>
            <a:ext cx="1325510" cy="274320"/>
          </a:xfrm>
          <a:prstGeom prst="rect">
            <a:avLst/>
          </a:prstGeom>
        </p:spPr>
      </p:pic>
      <p:pic>
        <p:nvPicPr>
          <p:cNvPr id="7" name="Picture 6" descr="A blue and black logo&#10;&#10;Description automatically generated">
            <a:extLst>
              <a:ext uri="{FF2B5EF4-FFF2-40B4-BE49-F238E27FC236}">
                <a16:creationId xmlns:a16="http://schemas.microsoft.com/office/drawing/2014/main" id="{4ABA0E7F-4CFD-CADB-91FB-F0E6398226C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38130" y="6121714"/>
            <a:ext cx="1371600" cy="297180"/>
          </a:xfrm>
          <a:prstGeom prst="rect">
            <a:avLst/>
          </a:prstGeom>
        </p:spPr>
      </p:pic>
      <p:pic>
        <p:nvPicPr>
          <p:cNvPr id="9" name="Picture 8" descr="A yellow arrow and a black background&#10;&#10;Description automatically generated">
            <a:extLst>
              <a:ext uri="{FF2B5EF4-FFF2-40B4-BE49-F238E27FC236}">
                <a16:creationId xmlns:a16="http://schemas.microsoft.com/office/drawing/2014/main" id="{526F6E32-7D4F-1549-1D74-06817C07414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11796" y="5796645"/>
            <a:ext cx="731520" cy="723561"/>
          </a:xfrm>
          <a:prstGeom prst="rect">
            <a:avLst/>
          </a:prstGeom>
        </p:spPr>
      </p:pic>
    </p:spTree>
    <p:extLst>
      <p:ext uri="{BB962C8B-B14F-4D97-AF65-F5344CB8AC3E}">
        <p14:creationId xmlns:p14="http://schemas.microsoft.com/office/powerpoint/2010/main" val="2714027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Graphic 3">
            <a:extLst>
              <a:ext uri="{FF2B5EF4-FFF2-40B4-BE49-F238E27FC236}">
                <a16:creationId xmlns:a16="http://schemas.microsoft.com/office/drawing/2014/main" id="{CD2AA9D5-D0D7-2443-1A04-539903013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graphicFrame>
        <p:nvGraphicFramePr>
          <p:cNvPr id="7" name="Table 6">
            <a:extLst>
              <a:ext uri="{FF2B5EF4-FFF2-40B4-BE49-F238E27FC236}">
                <a16:creationId xmlns:a16="http://schemas.microsoft.com/office/drawing/2014/main" id="{AE8258E8-D37B-98CD-CE40-F98A3688131D}"/>
              </a:ext>
            </a:extLst>
          </p:cNvPr>
          <p:cNvGraphicFramePr>
            <a:graphicFrameLocks noGrp="1"/>
          </p:cNvGraphicFramePr>
          <p:nvPr userDrawn="1">
            <p:extLst>
              <p:ext uri="{D42A27DB-BD31-4B8C-83A1-F6EECF244321}">
                <p14:modId xmlns:p14="http://schemas.microsoft.com/office/powerpoint/2010/main" val="2672531736"/>
              </p:ext>
            </p:extLst>
          </p:nvPr>
        </p:nvGraphicFramePr>
        <p:xfrm>
          <a:off x="2031999" y="4486927"/>
          <a:ext cx="8127999" cy="1483360"/>
        </p:xfrm>
        <a:graphic>
          <a:graphicData uri="http://schemas.openxmlformats.org/drawingml/2006/table">
            <a:tbl>
              <a:tblPr firstRow="1" bandRow="1">
                <a:tableStyleId>{18603FDC-E32A-4AB5-989C-0864C3EAD2B8}</a:tableStyleId>
              </a:tblPr>
              <a:tblGrid>
                <a:gridCol w="2709333">
                  <a:extLst>
                    <a:ext uri="{9D8B030D-6E8A-4147-A177-3AD203B41FA5}">
                      <a16:colId xmlns:a16="http://schemas.microsoft.com/office/drawing/2014/main" val="3255507916"/>
                    </a:ext>
                  </a:extLst>
                </a:gridCol>
                <a:gridCol w="2709333">
                  <a:extLst>
                    <a:ext uri="{9D8B030D-6E8A-4147-A177-3AD203B41FA5}">
                      <a16:colId xmlns:a16="http://schemas.microsoft.com/office/drawing/2014/main" val="2035744909"/>
                    </a:ext>
                  </a:extLst>
                </a:gridCol>
                <a:gridCol w="2709333">
                  <a:extLst>
                    <a:ext uri="{9D8B030D-6E8A-4147-A177-3AD203B41FA5}">
                      <a16:colId xmlns:a16="http://schemas.microsoft.com/office/drawing/2014/main" val="3556797963"/>
                    </a:ext>
                  </a:extLst>
                </a:gridCol>
              </a:tblGrid>
              <a:tr h="370840">
                <a:tc>
                  <a:txBody>
                    <a:bodyPr/>
                    <a:lstStyle/>
                    <a:p>
                      <a:r>
                        <a:rPr lang="en-US" dirty="0"/>
                        <a:t>My Data</a:t>
                      </a:r>
                    </a:p>
                  </a:txBody>
                  <a:tcPr/>
                </a:tc>
                <a:tc>
                  <a:txBody>
                    <a:bodyPr/>
                    <a:lstStyle/>
                    <a:p>
                      <a:pPr algn="ctr"/>
                      <a:r>
                        <a:rPr lang="en-US" dirty="0"/>
                        <a:t>Day</a:t>
                      </a:r>
                    </a:p>
                  </a:txBody>
                  <a:tcPr/>
                </a:tc>
                <a:tc>
                  <a:txBody>
                    <a:bodyPr/>
                    <a:lstStyle/>
                    <a:p>
                      <a:pPr algn="ctr"/>
                      <a:r>
                        <a:rPr lang="en-US" dirty="0"/>
                        <a:t>Week</a:t>
                      </a:r>
                    </a:p>
                  </a:txBody>
                  <a:tcPr/>
                </a:tc>
                <a:extLst>
                  <a:ext uri="{0D108BD9-81ED-4DB2-BD59-A6C34878D82A}">
                    <a16:rowId xmlns:a16="http://schemas.microsoft.com/office/drawing/2014/main" val="1189659519"/>
                  </a:ext>
                </a:extLst>
              </a:tr>
              <a:tr h="370840">
                <a:tc>
                  <a:txBody>
                    <a:bodyPr/>
                    <a:lstStyle/>
                    <a:p>
                      <a:r>
                        <a:rPr lang="en-US" dirty="0"/>
                        <a:t>123</a:t>
                      </a:r>
                    </a:p>
                  </a:txBody>
                  <a:tcPr/>
                </a:tc>
                <a:tc>
                  <a:txBody>
                    <a:bodyPr/>
                    <a:lstStyle/>
                    <a:p>
                      <a:pPr algn="ctr"/>
                      <a:r>
                        <a:rPr lang="en-US" dirty="0"/>
                        <a:t>3</a:t>
                      </a:r>
                    </a:p>
                  </a:txBody>
                  <a:tcPr/>
                </a:tc>
                <a:tc>
                  <a:txBody>
                    <a:bodyPr/>
                    <a:lstStyle/>
                    <a:p>
                      <a:pPr algn="ctr"/>
                      <a:r>
                        <a:rPr lang="en-US" dirty="0"/>
                        <a:t>M</a:t>
                      </a:r>
                    </a:p>
                  </a:txBody>
                  <a:tcPr/>
                </a:tc>
                <a:extLst>
                  <a:ext uri="{0D108BD9-81ED-4DB2-BD59-A6C34878D82A}">
                    <a16:rowId xmlns:a16="http://schemas.microsoft.com/office/drawing/2014/main" val="1318045289"/>
                  </a:ext>
                </a:extLst>
              </a:tr>
              <a:tr h="370840">
                <a:tc>
                  <a:txBody>
                    <a:bodyPr/>
                    <a:lstStyle/>
                    <a:p>
                      <a:r>
                        <a:rPr lang="en-US" dirty="0"/>
                        <a:t>456</a:t>
                      </a:r>
                    </a:p>
                  </a:txBody>
                  <a:tcPr/>
                </a:tc>
                <a:tc>
                  <a:txBody>
                    <a:bodyPr/>
                    <a:lstStyle/>
                    <a:p>
                      <a:pPr algn="ctr"/>
                      <a:r>
                        <a:rPr lang="en-US" dirty="0"/>
                        <a:t>5</a:t>
                      </a:r>
                    </a:p>
                  </a:txBody>
                  <a:tcPr/>
                </a:tc>
                <a:tc>
                  <a:txBody>
                    <a:bodyPr/>
                    <a:lstStyle/>
                    <a:p>
                      <a:pPr algn="ctr"/>
                      <a:r>
                        <a:rPr lang="en-US" dirty="0"/>
                        <a:t>W</a:t>
                      </a:r>
                    </a:p>
                  </a:txBody>
                  <a:tcPr/>
                </a:tc>
                <a:extLst>
                  <a:ext uri="{0D108BD9-81ED-4DB2-BD59-A6C34878D82A}">
                    <a16:rowId xmlns:a16="http://schemas.microsoft.com/office/drawing/2014/main" val="2426716284"/>
                  </a:ext>
                </a:extLst>
              </a:tr>
              <a:tr h="370840">
                <a:tc>
                  <a:txBody>
                    <a:bodyPr/>
                    <a:lstStyle/>
                    <a:p>
                      <a:r>
                        <a:rPr lang="en-US" dirty="0"/>
                        <a:t>789</a:t>
                      </a:r>
                    </a:p>
                  </a:txBody>
                  <a:tcPr/>
                </a:tc>
                <a:tc>
                  <a:txBody>
                    <a:bodyPr/>
                    <a:lstStyle/>
                    <a:p>
                      <a:pPr algn="ctr"/>
                      <a:r>
                        <a:rPr lang="en-US" dirty="0"/>
                        <a:t>7</a:t>
                      </a:r>
                    </a:p>
                  </a:txBody>
                  <a:tcPr/>
                </a:tc>
                <a:tc>
                  <a:txBody>
                    <a:bodyPr/>
                    <a:lstStyle/>
                    <a:p>
                      <a:pPr algn="ctr"/>
                      <a:r>
                        <a:rPr lang="en-US" dirty="0"/>
                        <a:t>F</a:t>
                      </a:r>
                    </a:p>
                  </a:txBody>
                  <a:tcPr/>
                </a:tc>
                <a:extLst>
                  <a:ext uri="{0D108BD9-81ED-4DB2-BD59-A6C34878D82A}">
                    <a16:rowId xmlns:a16="http://schemas.microsoft.com/office/drawing/2014/main" val="3843995564"/>
                  </a:ext>
                </a:extLst>
              </a:tr>
            </a:tbl>
          </a:graphicData>
        </a:graphic>
      </p:graphicFrame>
    </p:spTree>
    <p:extLst>
      <p:ext uri="{BB962C8B-B14F-4D97-AF65-F5344CB8AC3E}">
        <p14:creationId xmlns:p14="http://schemas.microsoft.com/office/powerpoint/2010/main" val="15178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30195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userDrawn="1"/>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160278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userDrawn="1"/>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8488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78888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1725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microsoft.com/office/2007/relationships/hdphoto" Target="../media/hdphoto1.wdp"/><Relationship Id="rId2" Type="http://schemas.openxmlformats.org/officeDocument/2006/relationships/slideLayout" Target="../slideLayouts/slideLayout27.xml"/><Relationship Id="rId16" Type="http://schemas.openxmlformats.org/officeDocument/2006/relationships/image" Target="../media/image1.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brightnessContrast bright="-6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1251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51" r:id="rId5"/>
    <p:sldLayoutId id="2147483659" r:id="rId6"/>
    <p:sldLayoutId id="2147483652" r:id="rId7"/>
    <p:sldLayoutId id="2147483653" r:id="rId8"/>
    <p:sldLayoutId id="2147483654" r:id="rId9"/>
    <p:sldLayoutId id="2147483655" r:id="rId10"/>
    <p:sldLayoutId id="2147483656" r:id="rId11"/>
    <p:sldLayoutId id="2147483657" r:id="rId12"/>
    <p:sldLayoutId id="2147483663" r:id="rId13"/>
    <p:sldLayoutId id="2147483661"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8D4CD-1BEF-DB62-AE53-B839E8A807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0A20C1-F446-D65F-A70F-0E2160FAC1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3C2D8-4401-F2E4-21EE-5D3ED52580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F31536-72EB-4FA8-A12A-E990662F4877}" type="datetimeFigureOut">
              <a:rPr lang="en-US" smtClean="0"/>
              <a:t>10/22/2024</a:t>
            </a:fld>
            <a:endParaRPr lang="en-US"/>
          </a:p>
        </p:txBody>
      </p:sp>
      <p:sp>
        <p:nvSpPr>
          <p:cNvPr id="5" name="Footer Placeholder 4">
            <a:extLst>
              <a:ext uri="{FF2B5EF4-FFF2-40B4-BE49-F238E27FC236}">
                <a16:creationId xmlns:a16="http://schemas.microsoft.com/office/drawing/2014/main" id="{68F4A2E6-9C42-DA64-E157-6D4109C91E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C5EDB01-DBF8-3394-9F15-68FB99448D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533335-5564-4A09-B1C4-F7FB3AF483FB}" type="slidenum">
              <a:rPr lang="en-US" smtClean="0"/>
              <a:t>‹#›</a:t>
            </a:fld>
            <a:endParaRPr lang="en-US"/>
          </a:p>
        </p:txBody>
      </p:sp>
    </p:spTree>
    <p:extLst>
      <p:ext uri="{BB962C8B-B14F-4D97-AF65-F5344CB8AC3E}">
        <p14:creationId xmlns:p14="http://schemas.microsoft.com/office/powerpoint/2010/main" val="397660782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brightnessContrast bright="-6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2580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hyperlink" Target="https://learn.microsoft.com/en-us/graph/tutorial-access-package-api?tabs=powershell" TargetMode="External"/><Relationship Id="rId4" Type="http://schemas.openxmlformats.org/officeDocument/2006/relationships/image" Target="../media/image3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learn.microsoft.com/en-us/entra/id-governance/entitlement-management-delegate" TargetMode="Externa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B669-2341-DF39-C682-5CB469879095}"/>
              </a:ext>
            </a:extLst>
          </p:cNvPr>
          <p:cNvSpPr>
            <a:spLocks noGrp="1"/>
          </p:cNvSpPr>
          <p:nvPr>
            <p:ph type="ctrTitle"/>
          </p:nvPr>
        </p:nvSpPr>
        <p:spPr/>
        <p:txBody>
          <a:bodyPr/>
          <a:lstStyle/>
          <a:p>
            <a:r>
              <a:rPr lang="en-US" dirty="0"/>
              <a:t>Automating Access Management with Entra</a:t>
            </a:r>
          </a:p>
        </p:txBody>
      </p:sp>
      <p:sp>
        <p:nvSpPr>
          <p:cNvPr id="3" name="Subtitle 2">
            <a:extLst>
              <a:ext uri="{FF2B5EF4-FFF2-40B4-BE49-F238E27FC236}">
                <a16:creationId xmlns:a16="http://schemas.microsoft.com/office/drawing/2014/main" id="{B7806C1F-6D02-FA11-F860-B05CFAC0C160}"/>
              </a:ext>
            </a:extLst>
          </p:cNvPr>
          <p:cNvSpPr>
            <a:spLocks noGrp="1"/>
          </p:cNvSpPr>
          <p:nvPr>
            <p:ph type="subTitle" idx="1"/>
          </p:nvPr>
        </p:nvSpPr>
        <p:spPr/>
        <p:txBody>
          <a:bodyPr/>
          <a:lstStyle/>
          <a:p>
            <a:r>
              <a:rPr lang="en-US" dirty="0"/>
              <a:t>Extending Access Management to all the things</a:t>
            </a:r>
          </a:p>
        </p:txBody>
      </p:sp>
    </p:spTree>
    <p:extLst>
      <p:ext uri="{BB962C8B-B14F-4D97-AF65-F5344CB8AC3E}">
        <p14:creationId xmlns:p14="http://schemas.microsoft.com/office/powerpoint/2010/main" val="4018952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05DA771-5275-9C9D-5141-E1734072EACF}"/>
              </a:ext>
            </a:extLst>
          </p:cNvPr>
          <p:cNvSpPr>
            <a:spLocks noGrp="1"/>
          </p:cNvSpPr>
          <p:nvPr>
            <p:ph type="title"/>
          </p:nvPr>
        </p:nvSpPr>
        <p:spPr>
          <a:xfrm>
            <a:off x="838200" y="365126"/>
            <a:ext cx="10515600" cy="792466"/>
          </a:xfrm>
        </p:spPr>
        <p:txBody>
          <a:bodyPr/>
          <a:lstStyle/>
          <a:p>
            <a:r>
              <a:rPr lang="en-US" dirty="0"/>
              <a:t>Roles for delegation</a:t>
            </a:r>
          </a:p>
        </p:txBody>
      </p:sp>
      <p:pic>
        <p:nvPicPr>
          <p:cNvPr id="6" name="Picture 5">
            <a:extLst>
              <a:ext uri="{FF2B5EF4-FFF2-40B4-BE49-F238E27FC236}">
                <a16:creationId xmlns:a16="http://schemas.microsoft.com/office/drawing/2014/main" id="{F0F58262-52F6-4950-8472-F94CAF286F6B}"/>
              </a:ext>
            </a:extLst>
          </p:cNvPr>
          <p:cNvPicPr>
            <a:picLocks noChangeAspect="1"/>
          </p:cNvPicPr>
          <p:nvPr/>
        </p:nvPicPr>
        <p:blipFill>
          <a:blip r:embed="rId3"/>
          <a:stretch>
            <a:fillRect/>
          </a:stretch>
        </p:blipFill>
        <p:spPr>
          <a:xfrm>
            <a:off x="838200" y="1512443"/>
            <a:ext cx="10515600" cy="2313431"/>
          </a:xfrm>
          <a:prstGeom prst="rect">
            <a:avLst/>
          </a:prstGeom>
          <a:noFill/>
        </p:spPr>
      </p:pic>
      <p:pic>
        <p:nvPicPr>
          <p:cNvPr id="8" name="Picture 7">
            <a:extLst>
              <a:ext uri="{FF2B5EF4-FFF2-40B4-BE49-F238E27FC236}">
                <a16:creationId xmlns:a16="http://schemas.microsoft.com/office/drawing/2014/main" id="{E6219F74-0545-8054-5ECD-BDB77C345805}"/>
              </a:ext>
            </a:extLst>
          </p:cNvPr>
          <p:cNvPicPr>
            <a:picLocks noChangeAspect="1"/>
          </p:cNvPicPr>
          <p:nvPr/>
        </p:nvPicPr>
        <p:blipFill>
          <a:blip r:embed="rId4"/>
          <a:stretch>
            <a:fillRect/>
          </a:stretch>
        </p:blipFill>
        <p:spPr>
          <a:xfrm>
            <a:off x="2785980" y="3864419"/>
            <a:ext cx="6620040" cy="2962275"/>
          </a:xfrm>
          <a:prstGeom prst="rect">
            <a:avLst/>
          </a:prstGeom>
        </p:spPr>
      </p:pic>
    </p:spTree>
    <p:extLst>
      <p:ext uri="{BB962C8B-B14F-4D97-AF65-F5344CB8AC3E}">
        <p14:creationId xmlns:p14="http://schemas.microsoft.com/office/powerpoint/2010/main" val="232590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Walkthrough of Delegation</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You gave them permission to do what?</a:t>
            </a:r>
          </a:p>
        </p:txBody>
      </p:sp>
    </p:spTree>
    <p:extLst>
      <p:ext uri="{BB962C8B-B14F-4D97-AF65-F5344CB8AC3E}">
        <p14:creationId xmlns:p14="http://schemas.microsoft.com/office/powerpoint/2010/main" val="1669328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96DB-84E2-F193-F527-EEC69202496A}"/>
              </a:ext>
            </a:extLst>
          </p:cNvPr>
          <p:cNvSpPr>
            <a:spLocks noGrp="1"/>
          </p:cNvSpPr>
          <p:nvPr>
            <p:ph type="title"/>
          </p:nvPr>
        </p:nvSpPr>
        <p:spPr>
          <a:xfrm>
            <a:off x="838200" y="386203"/>
            <a:ext cx="10515600" cy="792466"/>
          </a:xfrm>
        </p:spPr>
        <p:txBody>
          <a:bodyPr anchor="ctr">
            <a:normAutofit/>
          </a:bodyPr>
          <a:lstStyle/>
          <a:p>
            <a:r>
              <a:rPr lang="en-US" dirty="0"/>
              <a:t>API Tutorial</a:t>
            </a:r>
          </a:p>
        </p:txBody>
      </p:sp>
      <p:pic>
        <p:nvPicPr>
          <p:cNvPr id="6" name="Content Placeholder 5">
            <a:extLst>
              <a:ext uri="{FF2B5EF4-FFF2-40B4-BE49-F238E27FC236}">
                <a16:creationId xmlns:a16="http://schemas.microsoft.com/office/drawing/2014/main" id="{ED1CAB1F-7CB0-FDFA-5054-460C2EC9505D}"/>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825343" y="1899855"/>
            <a:ext cx="3897083" cy="3897083"/>
          </a:xfrm>
        </p:spPr>
      </p:pic>
      <p:sp>
        <p:nvSpPr>
          <p:cNvPr id="10" name="TextBox 9">
            <a:extLst>
              <a:ext uri="{FF2B5EF4-FFF2-40B4-BE49-F238E27FC236}">
                <a16:creationId xmlns:a16="http://schemas.microsoft.com/office/drawing/2014/main" id="{8033BA24-AF35-63DF-016B-1FDC563387E7}"/>
              </a:ext>
            </a:extLst>
          </p:cNvPr>
          <p:cNvSpPr txBox="1"/>
          <p:nvPr/>
        </p:nvSpPr>
        <p:spPr>
          <a:xfrm>
            <a:off x="957943" y="6212114"/>
            <a:ext cx="10123714" cy="430887"/>
          </a:xfrm>
          <a:prstGeom prst="rect">
            <a:avLst/>
          </a:prstGeom>
          <a:noFill/>
        </p:spPr>
        <p:txBody>
          <a:bodyPr wrap="square">
            <a:spAutoFit/>
          </a:bodyPr>
          <a:lstStyle/>
          <a:p>
            <a:r>
              <a:rPr lang="en-US" sz="2200" dirty="0">
                <a:hlinkClick r:id="rId5"/>
              </a:rPr>
              <a:t>https://learn.microsoft.com/en-us/graph/tutorial-access-package-api?tabs=powershell</a:t>
            </a:r>
            <a:endParaRPr lang="en-US" sz="2200" dirty="0"/>
          </a:p>
        </p:txBody>
      </p:sp>
      <p:pic>
        <p:nvPicPr>
          <p:cNvPr id="23" name="Content Placeholder 22">
            <a:extLst>
              <a:ext uri="{FF2B5EF4-FFF2-40B4-BE49-F238E27FC236}">
                <a16:creationId xmlns:a16="http://schemas.microsoft.com/office/drawing/2014/main" id="{4FFDD7CA-97C7-E4E5-08AF-279CA0141BE4}"/>
              </a:ext>
            </a:extLst>
          </p:cNvPr>
          <p:cNvPicPr>
            <a:picLocks noGrp="1" noChangeAspect="1"/>
          </p:cNvPicPr>
          <p:nvPr>
            <p:ph sz="half" idx="1"/>
          </p:nvPr>
        </p:nvPicPr>
        <p:blipFill>
          <a:blip r:embed="rId6"/>
          <a:stretch>
            <a:fillRect/>
          </a:stretch>
        </p:blipFill>
        <p:spPr>
          <a:xfrm>
            <a:off x="371475" y="2435869"/>
            <a:ext cx="6181725" cy="2699792"/>
          </a:xfrm>
        </p:spPr>
      </p:pic>
    </p:spTree>
    <p:extLst>
      <p:ext uri="{BB962C8B-B14F-4D97-AF65-F5344CB8AC3E}">
        <p14:creationId xmlns:p14="http://schemas.microsoft.com/office/powerpoint/2010/main" val="234372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Walkthrough of Graph API capabilities</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For those times when you don’t want to use a browser</a:t>
            </a:r>
          </a:p>
        </p:txBody>
      </p:sp>
    </p:spTree>
    <p:extLst>
      <p:ext uri="{BB962C8B-B14F-4D97-AF65-F5344CB8AC3E}">
        <p14:creationId xmlns:p14="http://schemas.microsoft.com/office/powerpoint/2010/main" val="1049174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D73D28-962F-8E43-5907-544A140D2750}"/>
              </a:ext>
            </a:extLst>
          </p:cNvPr>
          <p:cNvSpPr>
            <a:spLocks noGrp="1"/>
          </p:cNvSpPr>
          <p:nvPr>
            <p:ph type="title"/>
          </p:nvPr>
        </p:nvSpPr>
        <p:spPr/>
        <p:txBody>
          <a:bodyPr/>
          <a:lstStyle/>
          <a:p>
            <a:r>
              <a:rPr lang="en-US" dirty="0"/>
              <a:t>How does Entitlement Management help me?</a:t>
            </a:r>
            <a:br>
              <a:rPr lang="en-US" dirty="0"/>
            </a:br>
            <a:endParaRPr lang="en-US" dirty="0"/>
          </a:p>
        </p:txBody>
      </p:sp>
      <p:sp>
        <p:nvSpPr>
          <p:cNvPr id="5" name="Text Placeholder 4">
            <a:extLst>
              <a:ext uri="{FF2B5EF4-FFF2-40B4-BE49-F238E27FC236}">
                <a16:creationId xmlns:a16="http://schemas.microsoft.com/office/drawing/2014/main" id="{3B30A130-0D00-7790-26E9-044787E6435F}"/>
              </a:ext>
            </a:extLst>
          </p:cNvPr>
          <p:cNvSpPr>
            <a:spLocks noGrp="1"/>
          </p:cNvSpPr>
          <p:nvPr>
            <p:ph type="body" idx="1"/>
          </p:nvPr>
        </p:nvSpPr>
        <p:spPr/>
        <p:txBody>
          <a:bodyPr/>
          <a:lstStyle/>
          <a:p>
            <a:r>
              <a:rPr lang="en-US" dirty="0"/>
              <a:t>This had better be life changing</a:t>
            </a:r>
          </a:p>
        </p:txBody>
      </p:sp>
    </p:spTree>
    <p:extLst>
      <p:ext uri="{BB962C8B-B14F-4D97-AF65-F5344CB8AC3E}">
        <p14:creationId xmlns:p14="http://schemas.microsoft.com/office/powerpoint/2010/main" val="603782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What problems are we solving?</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pPr marL="0" indent="0">
              <a:buNone/>
            </a:pPr>
            <a:endParaRPr lang="en-US" sz="3200" dirty="0"/>
          </a:p>
          <a:p>
            <a:r>
              <a:rPr lang="en-US" sz="3200" dirty="0"/>
              <a:t> Addresses overly permissive access by default</a:t>
            </a:r>
          </a:p>
          <a:p>
            <a:r>
              <a:rPr lang="en-US" sz="3200" dirty="0"/>
              <a:t> Automates slow, manual, and poorly defined processes</a:t>
            </a:r>
          </a:p>
          <a:p>
            <a:r>
              <a:rPr lang="en-US" sz="3200" dirty="0"/>
              <a:t> Automates review and cleanup of access</a:t>
            </a:r>
          </a:p>
          <a:p>
            <a:endParaRPr lang="en-US" sz="3200" dirty="0"/>
          </a:p>
          <a:p>
            <a:endParaRPr lang="en-US" sz="3200" dirty="0"/>
          </a:p>
        </p:txBody>
      </p:sp>
    </p:spTree>
    <p:extLst>
      <p:ext uri="{BB962C8B-B14F-4D97-AF65-F5344CB8AC3E}">
        <p14:creationId xmlns:p14="http://schemas.microsoft.com/office/powerpoint/2010/main" val="3646180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What other problems are we solving?</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pPr marL="0" indent="0">
              <a:buNone/>
            </a:pPr>
            <a:endParaRPr lang="en-US" sz="3200" dirty="0"/>
          </a:p>
          <a:p>
            <a:r>
              <a:rPr lang="en-US" sz="3200" dirty="0"/>
              <a:t> Users don’t know what is available leading to shadow IT</a:t>
            </a:r>
          </a:p>
          <a:p>
            <a:r>
              <a:rPr lang="en-US" sz="3200" dirty="0"/>
              <a:t> Admins are over privileged to grant access to all resources</a:t>
            </a:r>
          </a:p>
          <a:p>
            <a:r>
              <a:rPr lang="en-US" sz="3200" dirty="0"/>
              <a:t> Reduces risk for admins making ad-hoc changes</a:t>
            </a:r>
          </a:p>
          <a:p>
            <a:endParaRPr lang="en-US" sz="3200" dirty="0"/>
          </a:p>
          <a:p>
            <a:endParaRPr lang="en-US" sz="3200" dirty="0"/>
          </a:p>
        </p:txBody>
      </p:sp>
    </p:spTree>
    <p:extLst>
      <p:ext uri="{BB962C8B-B14F-4D97-AF65-F5344CB8AC3E}">
        <p14:creationId xmlns:p14="http://schemas.microsoft.com/office/powerpoint/2010/main" val="510205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D73D28-962F-8E43-5907-544A140D2750}"/>
              </a:ext>
            </a:extLst>
          </p:cNvPr>
          <p:cNvSpPr>
            <a:spLocks noGrp="1"/>
          </p:cNvSpPr>
          <p:nvPr>
            <p:ph type="title"/>
          </p:nvPr>
        </p:nvSpPr>
        <p:spPr/>
        <p:txBody>
          <a:bodyPr/>
          <a:lstStyle/>
          <a:p>
            <a:r>
              <a:rPr lang="en-US" dirty="0"/>
              <a:t>Use Cases and Examples</a:t>
            </a:r>
            <a:br>
              <a:rPr lang="en-US" dirty="0"/>
            </a:br>
            <a:endParaRPr lang="en-US" dirty="0"/>
          </a:p>
        </p:txBody>
      </p:sp>
      <p:sp>
        <p:nvSpPr>
          <p:cNvPr id="5" name="Text Placeholder 4">
            <a:extLst>
              <a:ext uri="{FF2B5EF4-FFF2-40B4-BE49-F238E27FC236}">
                <a16:creationId xmlns:a16="http://schemas.microsoft.com/office/drawing/2014/main" id="{3B30A130-0D00-7790-26E9-044787E6435F}"/>
              </a:ext>
            </a:extLst>
          </p:cNvPr>
          <p:cNvSpPr>
            <a:spLocks noGrp="1"/>
          </p:cNvSpPr>
          <p:nvPr>
            <p:ph type="body" idx="1"/>
          </p:nvPr>
        </p:nvSpPr>
        <p:spPr/>
        <p:txBody>
          <a:bodyPr/>
          <a:lstStyle/>
          <a:p>
            <a:r>
              <a:rPr lang="en-US" dirty="0"/>
              <a:t>More scenarios than you can shake a stick at</a:t>
            </a:r>
          </a:p>
        </p:txBody>
      </p:sp>
    </p:spTree>
    <p:extLst>
      <p:ext uri="{BB962C8B-B14F-4D97-AF65-F5344CB8AC3E}">
        <p14:creationId xmlns:p14="http://schemas.microsoft.com/office/powerpoint/2010/main" val="4135605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fontScale="90000"/>
          </a:bodyPr>
          <a:lstStyle/>
          <a:p>
            <a:r>
              <a:rPr lang="en-US" dirty="0"/>
              <a:t>Extending Access Management to all the things </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pPr marL="0" indent="0">
              <a:buNone/>
            </a:pPr>
            <a:endParaRPr lang="en-US" sz="3200" dirty="0"/>
          </a:p>
          <a:p>
            <a:r>
              <a:rPr lang="en-US" sz="3200" dirty="0"/>
              <a:t> Microsoft cloud scenarios</a:t>
            </a:r>
          </a:p>
          <a:p>
            <a:r>
              <a:rPr lang="en-US" sz="3200" dirty="0"/>
              <a:t> Endpoint management scenarios</a:t>
            </a:r>
          </a:p>
          <a:p>
            <a:r>
              <a:rPr lang="en-US" sz="3200" dirty="0"/>
              <a:t> On-premises scenarios</a:t>
            </a:r>
          </a:p>
        </p:txBody>
      </p:sp>
    </p:spTree>
    <p:extLst>
      <p:ext uri="{BB962C8B-B14F-4D97-AF65-F5344CB8AC3E}">
        <p14:creationId xmlns:p14="http://schemas.microsoft.com/office/powerpoint/2010/main" val="879433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Microsoft Cloud Use Cases</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If it’s in Microsoft’s cloud, we can use it</a:t>
            </a:r>
          </a:p>
        </p:txBody>
      </p:sp>
    </p:spTree>
    <p:extLst>
      <p:ext uri="{BB962C8B-B14F-4D97-AF65-F5344CB8AC3E}">
        <p14:creationId xmlns:p14="http://schemas.microsoft.com/office/powerpoint/2010/main" val="20212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 MMS sessions are 60-75 minutes followed by LONG Q&amp;A</a:t>
            </a:r>
          </a:p>
          <a:p>
            <a:r>
              <a:rPr lang="en-US" sz="3200" dirty="0"/>
              <a:t> Please hold detailed questions until that Q&amp;A starts</a:t>
            </a:r>
          </a:p>
          <a:p>
            <a:r>
              <a:rPr lang="en-US" sz="3200" dirty="0"/>
              <a:t> Feel free to ask clarification questions</a:t>
            </a:r>
          </a:p>
          <a:p>
            <a:r>
              <a:rPr lang="en-US" sz="3200" dirty="0"/>
              <a:t> Remind the speakers to use Zoom It when you can’t see</a:t>
            </a:r>
          </a:p>
        </p:txBody>
      </p:sp>
    </p:spTree>
    <p:extLst>
      <p:ext uri="{BB962C8B-B14F-4D97-AF65-F5344CB8AC3E}">
        <p14:creationId xmlns:p14="http://schemas.microsoft.com/office/powerpoint/2010/main" val="2692478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Endpoint Management Use Cases</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Let’s use this for device management</a:t>
            </a:r>
          </a:p>
        </p:txBody>
      </p:sp>
    </p:spTree>
    <p:extLst>
      <p:ext uri="{BB962C8B-B14F-4D97-AF65-F5344CB8AC3E}">
        <p14:creationId xmlns:p14="http://schemas.microsoft.com/office/powerpoint/2010/main" val="4225757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On-premises Use Cases</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People still have on-prem? 🙃</a:t>
            </a:r>
          </a:p>
        </p:txBody>
      </p:sp>
    </p:spTree>
    <p:extLst>
      <p:ext uri="{BB962C8B-B14F-4D97-AF65-F5344CB8AC3E}">
        <p14:creationId xmlns:p14="http://schemas.microsoft.com/office/powerpoint/2010/main" val="1322325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781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97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FB68CD-CB12-32EF-1CFE-54C294C3E92D}"/>
              </a:ext>
            </a:extLst>
          </p:cNvPr>
          <p:cNvSpPr>
            <a:spLocks noGrp="1"/>
          </p:cNvSpPr>
          <p:nvPr>
            <p:ph type="body" sz="quarter" idx="12"/>
          </p:nvPr>
        </p:nvSpPr>
        <p:spPr/>
        <p:txBody>
          <a:bodyPr>
            <a:normAutofit lnSpcReduction="10000"/>
          </a:bodyPr>
          <a:lstStyle/>
          <a:p>
            <a:r>
              <a:rPr lang="en-US" dirty="0"/>
              <a:t>Adam Gross</a:t>
            </a:r>
          </a:p>
        </p:txBody>
      </p:sp>
      <p:sp>
        <p:nvSpPr>
          <p:cNvPr id="5" name="Text Placeholder 4">
            <a:extLst>
              <a:ext uri="{FF2B5EF4-FFF2-40B4-BE49-F238E27FC236}">
                <a16:creationId xmlns:a16="http://schemas.microsoft.com/office/drawing/2014/main" id="{BE1E5CAD-23FE-A4D7-B096-3334A7D79C8B}"/>
              </a:ext>
            </a:extLst>
          </p:cNvPr>
          <p:cNvSpPr>
            <a:spLocks noGrp="1"/>
          </p:cNvSpPr>
          <p:nvPr>
            <p:ph type="body" sz="quarter" idx="13"/>
          </p:nvPr>
        </p:nvSpPr>
        <p:spPr/>
        <p:txBody>
          <a:bodyPr>
            <a:normAutofit lnSpcReduction="10000"/>
          </a:bodyPr>
          <a:lstStyle/>
          <a:p>
            <a:r>
              <a:rPr lang="en-US" dirty="0"/>
              <a:t>Nathan McNulty</a:t>
            </a:r>
          </a:p>
        </p:txBody>
      </p:sp>
      <p:sp>
        <p:nvSpPr>
          <p:cNvPr id="6" name="Text Placeholder 5">
            <a:extLst>
              <a:ext uri="{FF2B5EF4-FFF2-40B4-BE49-F238E27FC236}">
                <a16:creationId xmlns:a16="http://schemas.microsoft.com/office/drawing/2014/main" id="{86485DDC-10A4-A946-6EE8-700508002C72}"/>
              </a:ext>
            </a:extLst>
          </p:cNvPr>
          <p:cNvSpPr>
            <a:spLocks noGrp="1"/>
          </p:cNvSpPr>
          <p:nvPr>
            <p:ph type="body" sz="quarter" idx="14"/>
          </p:nvPr>
        </p:nvSpPr>
        <p:spPr>
          <a:xfrm>
            <a:off x="1439694" y="5303520"/>
            <a:ext cx="4572000" cy="914400"/>
          </a:xfrm>
        </p:spPr>
        <p:txBody>
          <a:bodyPr>
            <a:normAutofit fontScale="92500" lnSpcReduction="10000"/>
          </a:bodyPr>
          <a:lstStyle/>
          <a:p>
            <a:r>
              <a:rPr lang="en-US" dirty="0" err="1"/>
              <a:t>adam@asquaredozen.com</a:t>
            </a:r>
            <a:br>
              <a:rPr lang="en-US" dirty="0"/>
            </a:br>
            <a:br>
              <a:rPr lang="en-US" dirty="0"/>
            </a:br>
            <a:r>
              <a:rPr lang="en-US" dirty="0"/>
              <a:t>@</a:t>
            </a:r>
            <a:r>
              <a:rPr lang="en-US" dirty="0" err="1"/>
              <a:t>AdamGrossTX</a:t>
            </a:r>
            <a:endParaRPr lang="en-US" dirty="0"/>
          </a:p>
        </p:txBody>
      </p:sp>
      <p:sp>
        <p:nvSpPr>
          <p:cNvPr id="8" name="Text Placeholder 7">
            <a:extLst>
              <a:ext uri="{FF2B5EF4-FFF2-40B4-BE49-F238E27FC236}">
                <a16:creationId xmlns:a16="http://schemas.microsoft.com/office/drawing/2014/main" id="{20280E57-51A9-979B-C838-5F016A209FD7}"/>
              </a:ext>
            </a:extLst>
          </p:cNvPr>
          <p:cNvSpPr>
            <a:spLocks noGrp="1"/>
          </p:cNvSpPr>
          <p:nvPr>
            <p:ph type="body" sz="quarter" idx="16"/>
          </p:nvPr>
        </p:nvSpPr>
        <p:spPr>
          <a:xfrm>
            <a:off x="1439693" y="4663439"/>
            <a:ext cx="4572000" cy="548641"/>
          </a:xfrm>
        </p:spPr>
        <p:txBody>
          <a:bodyPr>
            <a:normAutofit fontScale="85000" lnSpcReduction="20000"/>
          </a:bodyPr>
          <a:lstStyle/>
          <a:p>
            <a:r>
              <a:rPr lang="en-US" dirty="0"/>
              <a:t>Computing Solutions Manager</a:t>
            </a:r>
            <a:br>
              <a:rPr lang="en-US" dirty="0"/>
            </a:br>
            <a:r>
              <a:rPr lang="en-US" dirty="0"/>
              <a:t>Chevron Phillips Chemical Co</a:t>
            </a:r>
          </a:p>
        </p:txBody>
      </p:sp>
      <p:sp>
        <p:nvSpPr>
          <p:cNvPr id="9" name="Text Placeholder 8">
            <a:extLst>
              <a:ext uri="{FF2B5EF4-FFF2-40B4-BE49-F238E27FC236}">
                <a16:creationId xmlns:a16="http://schemas.microsoft.com/office/drawing/2014/main" id="{F7177573-C298-FAF8-2140-0326B263D0A5}"/>
              </a:ext>
            </a:extLst>
          </p:cNvPr>
          <p:cNvSpPr>
            <a:spLocks noGrp="1"/>
          </p:cNvSpPr>
          <p:nvPr>
            <p:ph type="body" sz="quarter" idx="17"/>
          </p:nvPr>
        </p:nvSpPr>
        <p:spPr>
          <a:xfrm>
            <a:off x="6180350" y="4663438"/>
            <a:ext cx="4572000" cy="548642"/>
          </a:xfrm>
        </p:spPr>
        <p:txBody>
          <a:bodyPr>
            <a:normAutofit fontScale="85000" lnSpcReduction="20000"/>
          </a:bodyPr>
          <a:lstStyle/>
          <a:p>
            <a:r>
              <a:rPr lang="en-US" dirty="0"/>
              <a:t>Sr. Security Solutions Architect</a:t>
            </a:r>
            <a:br>
              <a:rPr lang="en-US" dirty="0"/>
            </a:br>
            <a:r>
              <a:rPr lang="en-US" dirty="0"/>
              <a:t>Patriot Consulting</a:t>
            </a:r>
          </a:p>
        </p:txBody>
      </p:sp>
      <p:pic>
        <p:nvPicPr>
          <p:cNvPr id="15" name="Graphic 14" descr="Envelope with solid fill">
            <a:extLst>
              <a:ext uri="{FF2B5EF4-FFF2-40B4-BE49-F238E27FC236}">
                <a16:creationId xmlns:a16="http://schemas.microsoft.com/office/drawing/2014/main" id="{4F1CD07A-85F5-AECD-8E30-561F4CCE4F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1474" y="5212080"/>
            <a:ext cx="457200" cy="457200"/>
          </a:xfrm>
          <a:prstGeom prst="rect">
            <a:avLst/>
          </a:prstGeom>
        </p:spPr>
      </p:pic>
      <p:pic>
        <p:nvPicPr>
          <p:cNvPr id="10" name="Graphic 9">
            <a:extLst>
              <a:ext uri="{FF2B5EF4-FFF2-40B4-BE49-F238E27FC236}">
                <a16:creationId xmlns:a16="http://schemas.microsoft.com/office/drawing/2014/main" id="{1433D0B1-17CF-E3D4-AAC0-1847C2EE41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48805" y="5734039"/>
            <a:ext cx="457200" cy="457200"/>
          </a:xfrm>
          <a:prstGeom prst="rect">
            <a:avLst/>
          </a:prstGeom>
        </p:spPr>
      </p:pic>
      <p:pic>
        <p:nvPicPr>
          <p:cNvPr id="17" name="Picture Placeholder 16" descr="A person with a beard smiling&#10;&#10;Description automatically generated">
            <a:extLst>
              <a:ext uri="{FF2B5EF4-FFF2-40B4-BE49-F238E27FC236}">
                <a16:creationId xmlns:a16="http://schemas.microsoft.com/office/drawing/2014/main" id="{89D0D7CC-5D2D-CE2E-1636-20594620114F}"/>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t="3053" b="3053"/>
          <a:stretch>
            <a:fillRect/>
          </a:stretch>
        </p:blipFill>
        <p:spPr/>
      </p:pic>
      <p:pic>
        <p:nvPicPr>
          <p:cNvPr id="22" name="Picture Placeholder 21" descr="A person smiling at the camera&#10;&#10;Description automatically generated">
            <a:extLst>
              <a:ext uri="{FF2B5EF4-FFF2-40B4-BE49-F238E27FC236}">
                <a16:creationId xmlns:a16="http://schemas.microsoft.com/office/drawing/2014/main" id="{C63D413D-F938-6609-D983-862F82DC2084}"/>
              </a:ext>
            </a:extLst>
          </p:cNvPr>
          <p:cNvPicPr>
            <a:picLocks noGrp="1" noChangeAspect="1"/>
          </p:cNvPicPr>
          <p:nvPr>
            <p:ph type="pic" sz="quarter" idx="11"/>
          </p:nvPr>
        </p:nvPicPr>
        <p:blipFill>
          <a:blip r:embed="rId8">
            <a:extLst>
              <a:ext uri="{28A0092B-C50C-407E-A947-70E740481C1C}">
                <a14:useLocalDpi xmlns:a14="http://schemas.microsoft.com/office/drawing/2010/main" val="0"/>
              </a:ext>
            </a:extLst>
          </a:blip>
          <a:srcRect t="3053" b="3053"/>
          <a:stretch>
            <a:fillRect/>
          </a:stretch>
        </p:blipFill>
        <p:spPr/>
      </p:pic>
      <p:sp>
        <p:nvSpPr>
          <p:cNvPr id="25" name="Text Placeholder 24">
            <a:extLst>
              <a:ext uri="{FF2B5EF4-FFF2-40B4-BE49-F238E27FC236}">
                <a16:creationId xmlns:a16="http://schemas.microsoft.com/office/drawing/2014/main" id="{D61ECD65-9A6D-E5BF-D9D7-7B94E43F537A}"/>
              </a:ext>
            </a:extLst>
          </p:cNvPr>
          <p:cNvSpPr>
            <a:spLocks noGrp="1"/>
          </p:cNvSpPr>
          <p:nvPr>
            <p:ph type="body" sz="quarter" idx="15"/>
          </p:nvPr>
        </p:nvSpPr>
        <p:spPr>
          <a:xfrm>
            <a:off x="6180308" y="5303520"/>
            <a:ext cx="4571998" cy="914400"/>
          </a:xfrm>
        </p:spPr>
        <p:txBody>
          <a:bodyPr>
            <a:normAutofit fontScale="92500" lnSpcReduction="10000"/>
          </a:bodyPr>
          <a:lstStyle/>
          <a:p>
            <a:r>
              <a:rPr lang="en-US" dirty="0" err="1"/>
              <a:t>nathan@nathanmcnutly.com</a:t>
            </a:r>
            <a:br>
              <a:rPr lang="en-US" dirty="0"/>
            </a:br>
            <a:br>
              <a:rPr lang="en-US" dirty="0"/>
            </a:br>
            <a:r>
              <a:rPr lang="en-US" dirty="0"/>
              <a:t>@</a:t>
            </a:r>
            <a:r>
              <a:rPr lang="en-US" dirty="0" err="1"/>
              <a:t>nathanmcnulty</a:t>
            </a:r>
            <a:endParaRPr lang="en-US" dirty="0"/>
          </a:p>
          <a:p>
            <a:endParaRPr lang="en-US" dirty="0"/>
          </a:p>
        </p:txBody>
      </p:sp>
      <p:pic>
        <p:nvPicPr>
          <p:cNvPr id="26" name="Graphic 25" descr="Envelope with solid fill">
            <a:extLst>
              <a:ext uri="{FF2B5EF4-FFF2-40B4-BE49-F238E27FC236}">
                <a16:creationId xmlns:a16="http://schemas.microsoft.com/office/drawing/2014/main" id="{91807BF6-ED24-0255-B842-22847FEE30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29783" y="5236780"/>
            <a:ext cx="457200" cy="457200"/>
          </a:xfrm>
          <a:prstGeom prst="rect">
            <a:avLst/>
          </a:prstGeom>
        </p:spPr>
      </p:pic>
      <p:pic>
        <p:nvPicPr>
          <p:cNvPr id="27" name="Graphic 26">
            <a:extLst>
              <a:ext uri="{FF2B5EF4-FFF2-40B4-BE49-F238E27FC236}">
                <a16:creationId xmlns:a16="http://schemas.microsoft.com/office/drawing/2014/main" id="{F9849FD2-6035-6927-6ED8-018D3E49EF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85994" y="5725369"/>
            <a:ext cx="457200" cy="457200"/>
          </a:xfrm>
          <a:prstGeom prst="rect">
            <a:avLst/>
          </a:prstGeom>
        </p:spPr>
      </p:pic>
    </p:spTree>
    <p:extLst>
      <p:ext uri="{BB962C8B-B14F-4D97-AF65-F5344CB8AC3E}">
        <p14:creationId xmlns:p14="http://schemas.microsoft.com/office/powerpoint/2010/main" val="274978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Admin and User Experiences</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Let’s see what this looks like</a:t>
            </a:r>
          </a:p>
        </p:txBody>
      </p:sp>
    </p:spTree>
    <p:extLst>
      <p:ext uri="{BB962C8B-B14F-4D97-AF65-F5344CB8AC3E}">
        <p14:creationId xmlns:p14="http://schemas.microsoft.com/office/powerpoint/2010/main" val="82525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The Entitlement Management Journey</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pPr marL="0" indent="0">
              <a:buNone/>
            </a:pPr>
            <a:endParaRPr lang="en-US" sz="3200" dirty="0"/>
          </a:p>
          <a:p>
            <a:r>
              <a:rPr lang="en-US" sz="3200" dirty="0"/>
              <a:t> What is entitlement management?</a:t>
            </a:r>
          </a:p>
          <a:p>
            <a:r>
              <a:rPr lang="en-US" sz="3200" dirty="0"/>
              <a:t> How does entitlement management help me?</a:t>
            </a:r>
          </a:p>
          <a:p>
            <a:r>
              <a:rPr lang="en-US" sz="3200" dirty="0"/>
              <a:t> Where can I use this, and what can I use it for?</a:t>
            </a:r>
          </a:p>
          <a:p>
            <a:endParaRPr lang="en-US" sz="3200" dirty="0"/>
          </a:p>
        </p:txBody>
      </p:sp>
    </p:spTree>
    <p:extLst>
      <p:ext uri="{BB962C8B-B14F-4D97-AF65-F5344CB8AC3E}">
        <p14:creationId xmlns:p14="http://schemas.microsoft.com/office/powerpoint/2010/main" val="1485530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D73D28-962F-8E43-5907-544A140D2750}"/>
              </a:ext>
            </a:extLst>
          </p:cNvPr>
          <p:cNvSpPr>
            <a:spLocks noGrp="1"/>
          </p:cNvSpPr>
          <p:nvPr>
            <p:ph type="title"/>
          </p:nvPr>
        </p:nvSpPr>
        <p:spPr/>
        <p:txBody>
          <a:bodyPr/>
          <a:lstStyle/>
          <a:p>
            <a:r>
              <a:rPr lang="en-US" dirty="0"/>
              <a:t>What is Entitlement Management?</a:t>
            </a:r>
            <a:br>
              <a:rPr lang="en-US" dirty="0"/>
            </a:br>
            <a:endParaRPr lang="en-US" dirty="0"/>
          </a:p>
        </p:txBody>
      </p:sp>
      <p:sp>
        <p:nvSpPr>
          <p:cNvPr id="5" name="Text Placeholder 4">
            <a:extLst>
              <a:ext uri="{FF2B5EF4-FFF2-40B4-BE49-F238E27FC236}">
                <a16:creationId xmlns:a16="http://schemas.microsoft.com/office/drawing/2014/main" id="{3B30A130-0D00-7790-26E9-044787E6435F}"/>
              </a:ext>
            </a:extLst>
          </p:cNvPr>
          <p:cNvSpPr>
            <a:spLocks noGrp="1"/>
          </p:cNvSpPr>
          <p:nvPr>
            <p:ph type="body" idx="1"/>
          </p:nvPr>
        </p:nvSpPr>
        <p:spPr/>
        <p:txBody>
          <a:bodyPr/>
          <a:lstStyle/>
          <a:p>
            <a:r>
              <a:rPr lang="en-US" dirty="0"/>
              <a:t>Entitlement can be a good thing?</a:t>
            </a:r>
          </a:p>
        </p:txBody>
      </p:sp>
    </p:spTree>
    <p:extLst>
      <p:ext uri="{BB962C8B-B14F-4D97-AF65-F5344CB8AC3E}">
        <p14:creationId xmlns:p14="http://schemas.microsoft.com/office/powerpoint/2010/main" val="2279942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Resources, Access, Governance, Oh My</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pPr marL="0" indent="0">
              <a:buNone/>
            </a:pPr>
            <a:endParaRPr lang="en-US" sz="3200" dirty="0"/>
          </a:p>
          <a:p>
            <a:r>
              <a:rPr lang="en-US" sz="3200" dirty="0"/>
              <a:t> Resources – securable objects we can define access to</a:t>
            </a:r>
          </a:p>
          <a:p>
            <a:r>
              <a:rPr lang="en-US" sz="3200" dirty="0"/>
              <a:t> Access – a defined set of permissions for a resource</a:t>
            </a:r>
          </a:p>
          <a:p>
            <a:r>
              <a:rPr lang="en-US" sz="3200" dirty="0"/>
              <a:t> Governance – policy defining assignment/review/removal</a:t>
            </a:r>
          </a:p>
          <a:p>
            <a:r>
              <a:rPr lang="en-US" sz="3200" dirty="0"/>
              <a:t> Entitlement – permission to access resources given by policy</a:t>
            </a:r>
          </a:p>
          <a:p>
            <a:endParaRPr lang="en-US" sz="3200" dirty="0"/>
          </a:p>
          <a:p>
            <a:endParaRPr lang="en-US" sz="3200" dirty="0"/>
          </a:p>
        </p:txBody>
      </p:sp>
    </p:spTree>
    <p:extLst>
      <p:ext uri="{BB962C8B-B14F-4D97-AF65-F5344CB8AC3E}">
        <p14:creationId xmlns:p14="http://schemas.microsoft.com/office/powerpoint/2010/main" val="347986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Walkthrough of Access Packages</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There’s more to it than you’d think</a:t>
            </a:r>
          </a:p>
        </p:txBody>
      </p:sp>
    </p:spTree>
    <p:extLst>
      <p:ext uri="{BB962C8B-B14F-4D97-AF65-F5344CB8AC3E}">
        <p14:creationId xmlns:p14="http://schemas.microsoft.com/office/powerpoint/2010/main" val="2998567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vert="horz" lIns="91440" tIns="45720" rIns="91440" bIns="45720" rtlCol="0" anchor="ctr">
            <a:normAutofit/>
          </a:bodyPr>
          <a:lstStyle/>
          <a:p>
            <a:r>
              <a:rPr lang="en-US" b="1" kern="1200" dirty="0">
                <a:latin typeface="+mn-lt"/>
                <a:ea typeface="+mj-ea"/>
                <a:cs typeface="+mj-cs"/>
              </a:rPr>
              <a:t>Managing at scale</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sz="half" idx="1"/>
          </p:nvPr>
        </p:nvSpPr>
        <p:spPr/>
        <p:txBody>
          <a:bodyPr vert="horz" lIns="91440" tIns="45720" rIns="91440" bIns="45720" rtlCol="0">
            <a:normAutofit/>
          </a:bodyPr>
          <a:lstStyle/>
          <a:p>
            <a:pPr marL="0"/>
            <a:endParaRPr lang="en-US" dirty="0"/>
          </a:p>
          <a:p>
            <a:r>
              <a:rPr lang="en-US" dirty="0"/>
              <a:t>Delegation model allows non-admins to manage access</a:t>
            </a:r>
          </a:p>
          <a:p>
            <a:r>
              <a:rPr lang="en-US" dirty="0"/>
              <a:t>Catalogs provide granular control over resource delegation</a:t>
            </a:r>
          </a:p>
          <a:p>
            <a:r>
              <a:rPr lang="en-US" dirty="0"/>
              <a:t>Graph API provides access to IAM and automation solutions</a:t>
            </a:r>
          </a:p>
          <a:p>
            <a:endParaRPr lang="en-US" dirty="0"/>
          </a:p>
          <a:p>
            <a:endParaRPr lang="en-US" dirty="0"/>
          </a:p>
        </p:txBody>
      </p:sp>
      <p:pic>
        <p:nvPicPr>
          <p:cNvPr id="11" name="Content Placeholder 10">
            <a:extLst>
              <a:ext uri="{FF2B5EF4-FFF2-40B4-BE49-F238E27FC236}">
                <a16:creationId xmlns:a16="http://schemas.microsoft.com/office/drawing/2014/main" id="{6F0B39CC-2A9E-1AF9-4169-524479173ECC}"/>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803571" y="1870190"/>
            <a:ext cx="3897084" cy="3897084"/>
          </a:xfrm>
        </p:spPr>
      </p:pic>
      <p:sp>
        <p:nvSpPr>
          <p:cNvPr id="5" name="TextBox 4">
            <a:extLst>
              <a:ext uri="{FF2B5EF4-FFF2-40B4-BE49-F238E27FC236}">
                <a16:creationId xmlns:a16="http://schemas.microsoft.com/office/drawing/2014/main" id="{39F1511F-F7FC-F4EB-23A0-CB20272CF076}"/>
              </a:ext>
            </a:extLst>
          </p:cNvPr>
          <p:cNvSpPr txBox="1"/>
          <p:nvPr/>
        </p:nvSpPr>
        <p:spPr>
          <a:xfrm>
            <a:off x="936171" y="6187849"/>
            <a:ext cx="10319657" cy="419780"/>
          </a:xfrm>
          <a:prstGeom prst="rect">
            <a:avLst/>
          </a:prstGeom>
        </p:spPr>
        <p:txBody>
          <a:bodyPr vert="horz" lIns="91440" tIns="45720" rIns="91440" bIns="45720" rtlCol="0" anchor="b">
            <a:normAutofit/>
          </a:bodyPr>
          <a:lstStyle/>
          <a:p>
            <a:pPr>
              <a:lnSpc>
                <a:spcPct val="90000"/>
              </a:lnSpc>
              <a:spcBef>
                <a:spcPts val="1000"/>
              </a:spcBef>
            </a:pPr>
            <a:r>
              <a:rPr lang="en-US" sz="2000" b="1" kern="1200" dirty="0">
                <a:solidFill>
                  <a:schemeClr val="bg1"/>
                </a:solidFill>
                <a:latin typeface="+mn-lt"/>
                <a:ea typeface="+mn-ea"/>
                <a:cs typeface="+mn-cs"/>
                <a:hlinkClick r:id="rId5"/>
              </a:rPr>
              <a:t>https://learn.microsoft.com/en-us/entra/id-governance/entitlement-management-delegate</a:t>
            </a:r>
            <a:endParaRPr lang="en-US" sz="2000" b="1" kern="1200" dirty="0">
              <a:solidFill>
                <a:schemeClr val="bg1"/>
              </a:solidFill>
              <a:latin typeface="+mn-lt"/>
              <a:ea typeface="+mn-ea"/>
              <a:cs typeface="+mn-cs"/>
            </a:endParaRPr>
          </a:p>
        </p:txBody>
      </p:sp>
    </p:spTree>
    <p:extLst>
      <p:ext uri="{BB962C8B-B14F-4D97-AF65-F5344CB8AC3E}">
        <p14:creationId xmlns:p14="http://schemas.microsoft.com/office/powerpoint/2010/main" val="108980549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070C0"/>
      </a:dk2>
      <a:lt2>
        <a:srgbClr val="E7E6E6"/>
      </a:lt2>
      <a:accent1>
        <a:srgbClr val="FF0000"/>
      </a:accent1>
      <a:accent2>
        <a:srgbClr val="036485"/>
      </a:accent2>
      <a:accent3>
        <a:srgbClr val="23C3FA"/>
      </a:accent3>
      <a:accent4>
        <a:srgbClr val="710385"/>
      </a:accent4>
      <a:accent5>
        <a:srgbClr val="850310"/>
      </a:accent5>
      <a:accent6>
        <a:srgbClr val="69800A"/>
      </a:accent6>
      <a:hlink>
        <a:srgbClr val="FE9999"/>
      </a:hlink>
      <a:folHlink>
        <a:srgbClr val="FF65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Flamingo.potx" id="{0091F401-F725-4B7C-8276-108ED27A64C1}" vid="{EB0EFC7C-DED1-4D41-A7CF-9BC6A93CC5C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MSFlamingo.potx" id="{0091F401-F725-4B7C-8276-108ED27A64C1}" vid="{50DDA092-2AD9-4430-9AA9-FC9AF5D85737}"/>
    </a:ext>
  </a:extLst>
</a:theme>
</file>

<file path=ppt/theme/theme3.xml><?xml version="1.0" encoding="utf-8"?>
<a:theme xmlns:a="http://schemas.openxmlformats.org/drawingml/2006/main" name="2_Office Theme">
  <a:themeElements>
    <a:clrScheme name="Custom 1">
      <a:dk1>
        <a:sysClr val="windowText" lastClr="000000"/>
      </a:dk1>
      <a:lt1>
        <a:sysClr val="window" lastClr="FFFFFF"/>
      </a:lt1>
      <a:dk2>
        <a:srgbClr val="0070C0"/>
      </a:dk2>
      <a:lt2>
        <a:srgbClr val="E7E6E6"/>
      </a:lt2>
      <a:accent1>
        <a:srgbClr val="FF0000"/>
      </a:accent1>
      <a:accent2>
        <a:srgbClr val="036485"/>
      </a:accent2>
      <a:accent3>
        <a:srgbClr val="23C3FA"/>
      </a:accent3>
      <a:accent4>
        <a:srgbClr val="710385"/>
      </a:accent4>
      <a:accent5>
        <a:srgbClr val="850310"/>
      </a:accent5>
      <a:accent6>
        <a:srgbClr val="69800A"/>
      </a:accent6>
      <a:hlink>
        <a:srgbClr val="FE9999"/>
      </a:hlink>
      <a:folHlink>
        <a:srgbClr val="FF65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Flamingo.potx" id="{582646AE-3308-4358-BD43-61BBBCC7C415}" vid="{800AA1B9-32C4-4FAA-A3F6-FF7A417AF2E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94c1987-0261-432a-b2ef-a9da39f1b5e2">
      <Terms xmlns="http://schemas.microsoft.com/office/infopath/2007/PartnerControls"/>
    </lcf76f155ced4ddcb4097134ff3c332f>
    <TaxCatchAll xmlns="0f628621-369a-46c7-83bd-de17ca40753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6787FB9552CF40BFF026EAAC52FBCA" ma:contentTypeVersion="20" ma:contentTypeDescription="Create a new document." ma:contentTypeScope="" ma:versionID="9926a708316be73da3f3a5bd4ff97d05">
  <xsd:schema xmlns:xsd="http://www.w3.org/2001/XMLSchema" xmlns:xs="http://www.w3.org/2001/XMLSchema" xmlns:p="http://schemas.microsoft.com/office/2006/metadata/properties" xmlns:ns2="0f628621-369a-46c7-83bd-de17ca407533" xmlns:ns3="994c1987-0261-432a-b2ef-a9da39f1b5e2" targetNamespace="http://schemas.microsoft.com/office/2006/metadata/properties" ma:root="true" ma:fieldsID="b04a7c4ced30567db5a7e999b24446c0" ns2:_="" ns3:_="">
    <xsd:import namespace="0f628621-369a-46c7-83bd-de17ca407533"/>
    <xsd:import namespace="994c1987-0261-432a-b2ef-a9da39f1b5e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lcf76f155ced4ddcb4097134ff3c332f" minOccurs="0"/>
                <xsd:element ref="ns2:TaxCatchAll" minOccurs="0"/>
                <xsd:element ref="ns3:MediaServiceSearchProperties"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28621-369a-46c7-83bd-de17ca40753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element name="TaxCatchAll" ma:index="23" nillable="true" ma:displayName="Taxonomy Catch All Column" ma:hidden="true" ma:list="{373337a8-41f0-47ae-895f-b179ccc8878d}" ma:internalName="TaxCatchAll" ma:showField="CatchAllData" ma:web="0f628621-369a-46c7-83bd-de17ca4075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94c1987-0261-432a-b2ef-a9da39f1b5e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4f3eb32-8128-4a7e-868e-0456b78e6ea9"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LengthInSeconds" ma:index="2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B99CDF-4DD1-4BCA-94A9-937C9978E90C}">
  <ds:schemaRefs>
    <ds:schemaRef ds:uri="http://schemas.microsoft.com/sharepoint/v3/contenttype/forms"/>
  </ds:schemaRefs>
</ds:datastoreItem>
</file>

<file path=customXml/itemProps2.xml><?xml version="1.0" encoding="utf-8"?>
<ds:datastoreItem xmlns:ds="http://schemas.openxmlformats.org/officeDocument/2006/customXml" ds:itemID="{B69C084D-B34C-4C50-A6B4-9BDCB506C290}">
  <ds:schemaRefs>
    <ds:schemaRef ds:uri="http://schemas.microsoft.com/office/infopath/2007/PartnerControls"/>
    <ds:schemaRef ds:uri="994c1987-0261-432a-b2ef-a9da39f1b5e2"/>
    <ds:schemaRef ds:uri="http://purl.org/dc/elements/1.1/"/>
    <ds:schemaRef ds:uri="http://purl.org/dc/dcmitype/"/>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0f628621-369a-46c7-83bd-de17ca407533"/>
    <ds:schemaRef ds:uri="http://purl.org/dc/terms/"/>
  </ds:schemaRefs>
</ds:datastoreItem>
</file>

<file path=customXml/itemProps3.xml><?xml version="1.0" encoding="utf-8"?>
<ds:datastoreItem xmlns:ds="http://schemas.openxmlformats.org/officeDocument/2006/customXml" ds:itemID="{3A846343-B930-401D-BCA7-BB092B7E9F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628621-369a-46c7-83bd-de17ca407533"/>
    <ds:schemaRef ds:uri="994c1987-0261-432a-b2ef-a9da39f1b5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26801</TotalTime>
  <Words>1959</Words>
  <Application>Microsoft Office PowerPoint</Application>
  <PresentationFormat>Widescreen</PresentationFormat>
  <Paragraphs>190</Paragraphs>
  <Slides>23</Slides>
  <Notes>23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23</vt:i4>
      </vt:variant>
    </vt:vector>
  </HeadingPairs>
  <TitlesOfParts>
    <vt:vector size="33" baseType="lpstr">
      <vt:lpstr>Aptos</vt:lpstr>
      <vt:lpstr>Aptos Display</vt:lpstr>
      <vt:lpstr>Arial</vt:lpstr>
      <vt:lpstr>Calibri</vt:lpstr>
      <vt:lpstr>Consolas</vt:lpstr>
      <vt:lpstr>Segoe UI</vt:lpstr>
      <vt:lpstr>Wingdings</vt:lpstr>
      <vt:lpstr>Office Theme</vt:lpstr>
      <vt:lpstr>Custom Design</vt:lpstr>
      <vt:lpstr>2_Office Theme</vt:lpstr>
      <vt:lpstr>Automating Access Management with Entra</vt:lpstr>
      <vt:lpstr>Attention</vt:lpstr>
      <vt:lpstr>PowerPoint Presentation</vt:lpstr>
      <vt:lpstr>Admin and User Experiences</vt:lpstr>
      <vt:lpstr>The Entitlement Management Journey</vt:lpstr>
      <vt:lpstr>What is Entitlement Management? </vt:lpstr>
      <vt:lpstr>Resources, Access, Governance, Oh My</vt:lpstr>
      <vt:lpstr>Walkthrough of Access Packages</vt:lpstr>
      <vt:lpstr>Managing at scale</vt:lpstr>
      <vt:lpstr>Roles for delegation</vt:lpstr>
      <vt:lpstr>Walkthrough of Delegation</vt:lpstr>
      <vt:lpstr>API Tutorial</vt:lpstr>
      <vt:lpstr>Walkthrough of Graph API capabilities</vt:lpstr>
      <vt:lpstr>How does Entitlement Management help me? </vt:lpstr>
      <vt:lpstr>What problems are we solving?</vt:lpstr>
      <vt:lpstr>What other problems are we solving?</vt:lpstr>
      <vt:lpstr>Use Cases and Examples </vt:lpstr>
      <vt:lpstr>Extending Access Management to all the things </vt:lpstr>
      <vt:lpstr>Microsoft Cloud Use Cases</vt:lpstr>
      <vt:lpstr>Endpoint Management Use Cases</vt:lpstr>
      <vt:lpstr>On-premises Use Cases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dc:title>
  <dc:creator>Brian Mason</dc:creator>
  <cp:lastModifiedBy>Nathan McNulty</cp:lastModifiedBy>
  <cp:revision>59</cp:revision>
  <dcterms:created xsi:type="dcterms:W3CDTF">2024-08-07T16:41:41Z</dcterms:created>
  <dcterms:modified xsi:type="dcterms:W3CDTF">2024-10-22T15:25:06Z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0x01010005A549ACD445D24C8F06A08193AED6AD</vt:lpwstr>
  </property>
  <property fmtid="{D5CDD505-2E9C-101B-9397-08002B2CF9AE}" pid="3" name="MediaServiceImageTags">
    <vt:lpwstr/>
  </property>
</Properties>
</file>